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Economica"/>
      <p:regular r:id="rId57"/>
      <p:bold r:id="rId58"/>
      <p:italic r:id="rId59"/>
      <p:boldItalic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5.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Economica-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Economica-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Economica-italic.fntdata"/><Relationship Id="rId14" Type="http://schemas.openxmlformats.org/officeDocument/2006/relationships/slide" Target="slides/slide9.xml"/><Relationship Id="rId58" Type="http://schemas.openxmlformats.org/officeDocument/2006/relationships/font" Target="fonts/Economic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8db461af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db461af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db461af9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db461af9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db461af9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db461af9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how the feasibility study is used to gather all the information needed to develop a system for the client.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db461af9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db461af9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analysing the product and the system that the client want. Talk about the potential constraints such as budget, information or a time period.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db461af9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db461af9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the diagrams that could be used to help design the system such as DFDS, FLOWCHARTS, ERDS.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db461af9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db461af9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how you will develop the system and what makes it the right thing that the clients are looking for.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db461af9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db461af9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Emphasise the importance of the testing stage as this will root out any issues or problems before we release it to the client.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db461af9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db461af9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deploying the system to the client.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8db461af9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db461af9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Emphasise the importance of maintaining a product or system after we’ve finished, this is to fix and problems that may occur when in the client’s hands.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db461af9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db461af9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reviewing the product or system at the end, the goods, the bads. Evaluate the entire project.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db461af9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db461af9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db461af9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db461af9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db461af9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db461af9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db461af9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db461af9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db461af9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db461af9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db461af9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db461af9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db461af9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db461af9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db461af9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db461af9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db461af9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db461af9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db461af9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db461af9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db461af9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db461af9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db461af9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db461af9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8db461af9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db461af9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the product life cycle and state the 6 stages of the life cycle.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db461af9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db461af9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db461af9d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db461af9d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db461af9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db461af9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db461af9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db461af9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db461af9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db461af9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db461af9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db461af9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db461af9d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db461af9d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db461af9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db461af9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db461af9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db461af9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db461af9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db461af9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db461af9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db461af9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 Analysis is when we find out what we actually need to do for the client. Emphasise the importance of this stage to the overall product. Describe what is functional (WHAT IT DOES) and nonfunctional (HOW IT DOES IT) requirements.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8db461af9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db461af9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8db461af9d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8db461af9d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db461af9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db461af9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db461af9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db461af9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db461af9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db461af9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db461af9d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db461af9d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db461af9d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db461af9d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db461af9d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db461af9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db461af9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db461af9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db461af9d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db461af9d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db461af9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db461af9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Emphasise the importance of having extremely detailed diagrams which will help develop the product or system. List several diagrams that can be used to show the design: DFD, UML. FLOWCHARTS.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8db461af9d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8db461af9d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8db461af9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8db461af9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db461af9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db461af9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Emphasise the importance of debugging, fixing errors within your program. Describe a test table, saying that you can perform a variety of tests with the conditions that the client want.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db461af9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db461af9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how your program will be produced such as using VBE and databases.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db461af9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db461af9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how the product will be deployed and emphasise the importance of feedback as it is used to fix problems.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db461af9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db461af9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Maintenance stage is vital. Emphasise the importance of maintaining a product or system to fix any new errors or bugs that could be used to manipulate the product.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1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 Cycles</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Paul-David Jarvis</a:t>
            </a:r>
            <a:endParaRPr/>
          </a:p>
        </p:txBody>
      </p:sp>
      <p:sp>
        <p:nvSpPr>
          <p:cNvPr id="64" name="Google Shape;6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System Life Cycle</a:t>
            </a:r>
            <a:endParaRPr/>
          </a:p>
        </p:txBody>
      </p:sp>
      <p:sp>
        <p:nvSpPr>
          <p:cNvPr id="127" name="Google Shape;127;p22"/>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2"/>
          <p:cNvSpPr txBox="1"/>
          <p:nvPr>
            <p:ph idx="2" type="body"/>
          </p:nvPr>
        </p:nvSpPr>
        <p:spPr>
          <a:xfrm>
            <a:off x="4939500" y="91450"/>
            <a:ext cx="3837000" cy="4328100"/>
          </a:xfrm>
          <a:prstGeom prst="rect">
            <a:avLst/>
          </a:prstGeom>
        </p:spPr>
        <p:txBody>
          <a:bodyPr anchorCtr="0" anchor="ctr"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lnSpc>
                <a:spcPct val="138000"/>
              </a:lnSpc>
              <a:spcBef>
                <a:spcPts val="0"/>
              </a:spcBef>
              <a:spcAft>
                <a:spcPts val="0"/>
              </a:spcAft>
              <a:buClr>
                <a:schemeClr val="dk1"/>
              </a:buClr>
              <a:buSzPts val="1100"/>
              <a:buFont typeface="Arial"/>
              <a:buNone/>
            </a:pPr>
            <a:r>
              <a:rPr lang="en">
                <a:solidFill>
                  <a:srgbClr val="FFFFFF"/>
                </a:solidFill>
              </a:rPr>
              <a:t>The system life cycle is used in software engineering to develop a ICT system. There are several phases of the system life cycle: Feasibility Study, Analysis, System Design, Development, Testing, Deployment, Maintenance and Review.</a:t>
            </a:r>
            <a:endParaRPr>
              <a:solidFill>
                <a:srgbClr val="FFFFFF"/>
              </a:solidFill>
            </a:endParaRPr>
          </a:p>
        </p:txBody>
      </p:sp>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Economica"/>
                <a:ea typeface="Economica"/>
                <a:cs typeface="Economica"/>
                <a:sym typeface="Economica"/>
              </a:rPr>
              <a:t>‹#›</a:t>
            </a:fld>
            <a:endParaRPr>
              <a:latin typeface="Economica"/>
              <a:ea typeface="Economica"/>
              <a:cs typeface="Economica"/>
              <a:sym typeface="Economi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u="sng">
              <a:solidFill>
                <a:srgbClr val="333333"/>
              </a:solidFill>
              <a:latin typeface="Arial"/>
              <a:ea typeface="Arial"/>
              <a:cs typeface="Arial"/>
              <a:sym typeface="Arial"/>
            </a:endParaRPr>
          </a:p>
          <a:p>
            <a:pPr indent="0" lvl="0" marL="0" rtl="0" algn="l">
              <a:spcBef>
                <a:spcPts val="0"/>
              </a:spcBef>
              <a:spcAft>
                <a:spcPts val="0"/>
              </a:spcAft>
              <a:buNone/>
            </a:pPr>
            <a:r>
              <a:rPr lang="en"/>
              <a:t>Feasibility Study</a:t>
            </a:r>
            <a:endParaRPr/>
          </a:p>
        </p:txBody>
      </p:sp>
      <p:sp>
        <p:nvSpPr>
          <p:cNvPr id="135" name="Google Shape;135;p2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33333"/>
                </a:solidFill>
              </a:rPr>
              <a:t>The feasibility study is an investigation to find out the main problems in their system and whether a new is cost-effective.</a:t>
            </a:r>
            <a:endParaRPr>
              <a:solidFill>
                <a:srgbClr val="333333"/>
              </a:solidFill>
            </a:endParaRPr>
          </a:p>
          <a:p>
            <a:pPr indent="0" lvl="0" marL="0" rtl="0" algn="l">
              <a:spcBef>
                <a:spcPts val="1600"/>
              </a:spcBef>
              <a:spcAft>
                <a:spcPts val="0"/>
              </a:spcAft>
              <a:buClr>
                <a:schemeClr val="dk1"/>
              </a:buClr>
              <a:buSzPts val="1100"/>
              <a:buFont typeface="Arial"/>
              <a:buNone/>
            </a:pPr>
            <a:r>
              <a:rPr lang="en">
                <a:solidFill>
                  <a:srgbClr val="333333"/>
                </a:solidFill>
              </a:rPr>
              <a:t>It will contain descriptions of the existing systems with their functional and non-functional features, a statement which describes the original problems, the functional and nonfunctional requirements of the new product or system, some alternative solutions, several factors that will have to be considered such as technical, economic, legal and social and finally a recommendation on how to proceed.</a:t>
            </a:r>
            <a:endParaRPr>
              <a:solidFill>
                <a:srgbClr val="333333"/>
              </a:solidFill>
            </a:endParaRPr>
          </a:p>
          <a:p>
            <a:pPr indent="0" lvl="0" marL="0" rtl="0" algn="l">
              <a:spcBef>
                <a:spcPts val="1600"/>
              </a:spcBef>
              <a:spcAft>
                <a:spcPts val="1600"/>
              </a:spcAft>
              <a:buNone/>
            </a:pPr>
            <a:r>
              <a:t/>
            </a:r>
            <a:endParaRPr/>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u="sng">
              <a:solidFill>
                <a:srgbClr val="333333"/>
              </a:solidFill>
              <a:latin typeface="Arial"/>
              <a:ea typeface="Arial"/>
              <a:cs typeface="Arial"/>
              <a:sym typeface="Arial"/>
            </a:endParaRPr>
          </a:p>
          <a:p>
            <a:pPr indent="0" lvl="0" marL="0" rtl="0" algn="l">
              <a:spcBef>
                <a:spcPts val="0"/>
              </a:spcBef>
              <a:spcAft>
                <a:spcPts val="0"/>
              </a:spcAft>
              <a:buNone/>
            </a:pPr>
            <a:r>
              <a:rPr lang="en"/>
              <a:t>Analysis </a:t>
            </a:r>
            <a:endParaRPr/>
          </a:p>
        </p:txBody>
      </p:sp>
      <p:sp>
        <p:nvSpPr>
          <p:cNvPr id="142" name="Google Shape;142;p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This stage is where you analyse the requirements given by the client and what the product will achieve. Using a variety of techniques like questionnaires and interviews.</a:t>
            </a:r>
            <a:endParaRPr>
              <a:solidFill>
                <a:srgbClr val="333333"/>
              </a:solidFill>
            </a:endParaRPr>
          </a:p>
          <a:p>
            <a:pPr indent="0" lvl="0" marL="0" rtl="0" algn="l">
              <a:spcBef>
                <a:spcPts val="1600"/>
              </a:spcBef>
              <a:spcAft>
                <a:spcPts val="0"/>
              </a:spcAft>
              <a:buNone/>
            </a:pPr>
            <a:r>
              <a:rPr lang="en">
                <a:solidFill>
                  <a:srgbClr val="333333"/>
                </a:solidFill>
              </a:rPr>
              <a:t>Requirement analysis is where you discuss with the client to identify their requirements such as functional and non-functional requirements, a certain time period and a certain budget.</a:t>
            </a:r>
            <a:endParaRPr>
              <a:solidFill>
                <a:srgbClr val="333333"/>
              </a:solidFill>
            </a:endParaRPr>
          </a:p>
          <a:p>
            <a:pPr indent="0" lvl="0" marL="0" rtl="0" algn="l">
              <a:spcBef>
                <a:spcPts val="1600"/>
              </a:spcBef>
              <a:spcAft>
                <a:spcPts val="0"/>
              </a:spcAft>
              <a:buClr>
                <a:schemeClr val="dk1"/>
              </a:buClr>
              <a:buSzPts val="1100"/>
              <a:buFont typeface="Arial"/>
              <a:buNone/>
            </a:pPr>
            <a:r>
              <a:rPr lang="en">
                <a:solidFill>
                  <a:srgbClr val="333333"/>
                </a:solidFill>
              </a:rPr>
              <a:t>System analysis is where we look at what the system will do and what functional and non-functional requirements it will provide. This will help to achieve the goals that the client wants.</a:t>
            </a:r>
            <a:endParaRPr>
              <a:solidFill>
                <a:srgbClr val="333333"/>
              </a:solidFill>
            </a:endParaRPr>
          </a:p>
          <a:p>
            <a:pPr indent="0" lvl="0" marL="0" rtl="0" algn="l">
              <a:spcBef>
                <a:spcPts val="1600"/>
              </a:spcBef>
              <a:spcAft>
                <a:spcPts val="1600"/>
              </a:spcAft>
              <a:buNone/>
            </a:pPr>
            <a:r>
              <a:t/>
            </a:r>
            <a:endParaRPr/>
          </a:p>
        </p:txBody>
      </p:sp>
      <p:sp>
        <p:nvSpPr>
          <p:cNvPr id="143" name="Google Shape;14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100" u="sng">
              <a:solidFill>
                <a:srgbClr val="333333"/>
              </a:solidFill>
              <a:latin typeface="Arial"/>
              <a:ea typeface="Arial"/>
              <a:cs typeface="Arial"/>
              <a:sym typeface="Arial"/>
            </a:endParaRPr>
          </a:p>
          <a:p>
            <a:pPr indent="0" lvl="0" marL="0" rtl="0" algn="l">
              <a:spcBef>
                <a:spcPts val="0"/>
              </a:spcBef>
              <a:spcAft>
                <a:spcPts val="0"/>
              </a:spcAft>
              <a:buNone/>
            </a:pPr>
            <a:r>
              <a:rPr lang="en"/>
              <a:t>System Design</a:t>
            </a:r>
            <a:endParaRPr/>
          </a:p>
        </p:txBody>
      </p:sp>
      <p:sp>
        <p:nvSpPr>
          <p:cNvPr id="149" name="Google Shape;149;p2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The system design stage is where planning for all the details for the ICT system takes place. This will include a bunch of visual diagrams such as data-flow diagram, flow charts, entity relationships diagram, hierarchy tree diagram, entity life history, case diagram, activity diagrams.</a:t>
            </a:r>
            <a:endParaRPr>
              <a:solidFill>
                <a:srgbClr val="333333"/>
              </a:solidFill>
            </a:endParaRPr>
          </a:p>
          <a:p>
            <a:pPr indent="0" lvl="0" marL="0" rtl="0" algn="l">
              <a:spcBef>
                <a:spcPts val="1600"/>
              </a:spcBef>
              <a:spcAft>
                <a:spcPts val="1600"/>
              </a:spcAft>
              <a:buNone/>
            </a:pPr>
            <a:r>
              <a:t/>
            </a:r>
            <a:endParaRPr/>
          </a:p>
        </p:txBody>
      </p:sp>
      <p:sp>
        <p:nvSpPr>
          <p:cNvPr id="150" name="Google Shape;15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u="sng">
              <a:solidFill>
                <a:srgbClr val="333333"/>
              </a:solidFill>
              <a:latin typeface="Arial"/>
              <a:ea typeface="Arial"/>
              <a:cs typeface="Arial"/>
              <a:sym typeface="Arial"/>
            </a:endParaRPr>
          </a:p>
          <a:p>
            <a:pPr indent="0" lvl="0" marL="0" rtl="0" algn="l">
              <a:spcBef>
                <a:spcPts val="0"/>
              </a:spcBef>
              <a:spcAft>
                <a:spcPts val="0"/>
              </a:spcAft>
              <a:buNone/>
            </a:pPr>
            <a:r>
              <a:rPr lang="en"/>
              <a:t>Development</a:t>
            </a:r>
            <a:endParaRPr/>
          </a:p>
        </p:txBody>
      </p:sp>
      <p:sp>
        <p:nvSpPr>
          <p:cNvPr id="156" name="Google Shape;156;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333333"/>
                </a:solidFill>
              </a:rPr>
              <a:t>The development stage is done only when you and the client have agreed on an ideal ICT system. This stage will be made relatively easier if your diagrams in the system design stage are extremely detailed. During this stage the programming and actual development of the ICT system.</a:t>
            </a:r>
            <a:endParaRPr/>
          </a:p>
        </p:txBody>
      </p:sp>
      <p:sp>
        <p:nvSpPr>
          <p:cNvPr id="157" name="Google Shape;15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u="sng">
              <a:solidFill>
                <a:srgbClr val="333333"/>
              </a:solidFill>
              <a:latin typeface="Arial"/>
              <a:ea typeface="Arial"/>
              <a:cs typeface="Arial"/>
              <a:sym typeface="Arial"/>
            </a:endParaRPr>
          </a:p>
          <a:p>
            <a:pPr indent="0" lvl="0" marL="0" rtl="0" algn="l">
              <a:spcBef>
                <a:spcPts val="0"/>
              </a:spcBef>
              <a:spcAft>
                <a:spcPts val="0"/>
              </a:spcAft>
              <a:buNone/>
            </a:pPr>
            <a:r>
              <a:rPr lang="en"/>
              <a:t>Testing</a:t>
            </a:r>
            <a:endParaRPr/>
          </a:p>
        </p:txBody>
      </p:sp>
      <p:sp>
        <p:nvSpPr>
          <p:cNvPr id="163" name="Google Shape;163;p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33333"/>
                </a:solidFill>
              </a:rPr>
              <a:t>During the testing stage, the ICT system will be monitored to identify any bugs, errors or functional requirements that aren’t working as they were originally designed for.</a:t>
            </a:r>
            <a:endParaRPr>
              <a:solidFill>
                <a:srgbClr val="333333"/>
              </a:solidFill>
            </a:endParaRPr>
          </a:p>
          <a:p>
            <a:pPr indent="0" lvl="0" marL="0" rtl="0" algn="l">
              <a:spcBef>
                <a:spcPts val="1600"/>
              </a:spcBef>
              <a:spcAft>
                <a:spcPts val="1600"/>
              </a:spcAft>
              <a:buNone/>
            </a:pPr>
            <a:r>
              <a:t/>
            </a:r>
            <a:endParaRPr/>
          </a:p>
        </p:txBody>
      </p:sp>
      <p:sp>
        <p:nvSpPr>
          <p:cNvPr id="164" name="Google Shape;16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Deployment</a:t>
            </a:r>
            <a:endParaRPr/>
          </a:p>
        </p:txBody>
      </p:sp>
      <p:sp>
        <p:nvSpPr>
          <p:cNvPr id="170" name="Google Shape;170;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solidFill>
                  <a:srgbClr val="333333"/>
                </a:solidFill>
              </a:rPr>
              <a:t>Deployment is the stage when we will roll out the system that we’ve been developing to the client.</a:t>
            </a:r>
            <a:endParaRPr/>
          </a:p>
        </p:txBody>
      </p:sp>
      <p:sp>
        <p:nvSpPr>
          <p:cNvPr id="171" name="Google Shape;17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u="sng">
              <a:solidFill>
                <a:srgbClr val="333333"/>
              </a:solidFill>
              <a:latin typeface="Arial"/>
              <a:ea typeface="Arial"/>
              <a:cs typeface="Arial"/>
              <a:sym typeface="Arial"/>
            </a:endParaRPr>
          </a:p>
          <a:p>
            <a:pPr indent="0" lvl="0" marL="0" rtl="0" algn="l">
              <a:spcBef>
                <a:spcPts val="0"/>
              </a:spcBef>
              <a:spcAft>
                <a:spcPts val="0"/>
              </a:spcAft>
              <a:buNone/>
            </a:pPr>
            <a:r>
              <a:rPr lang="en"/>
              <a:t>Maintenance</a:t>
            </a:r>
            <a:endParaRPr/>
          </a:p>
        </p:txBody>
      </p:sp>
      <p:sp>
        <p:nvSpPr>
          <p:cNvPr id="177" name="Google Shape;177;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33333"/>
                </a:solidFill>
              </a:rPr>
              <a:t>This stage is after the ICT system is with the client. The system will still have maintenance done on it incase the clients discover any new bugs or errors.</a:t>
            </a:r>
            <a:endParaRPr>
              <a:solidFill>
                <a:srgbClr val="333333"/>
              </a:solidFill>
            </a:endParaRPr>
          </a:p>
          <a:p>
            <a:pPr indent="0" lvl="0" marL="0" rtl="0" algn="l">
              <a:spcBef>
                <a:spcPts val="1600"/>
              </a:spcBef>
              <a:spcAft>
                <a:spcPts val="1600"/>
              </a:spcAft>
              <a:buNone/>
            </a:pPr>
            <a:r>
              <a:t/>
            </a:r>
            <a:endParaRPr/>
          </a:p>
        </p:txBody>
      </p:sp>
      <p:sp>
        <p:nvSpPr>
          <p:cNvPr id="178" name="Google Shape;17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u="sng">
              <a:solidFill>
                <a:srgbClr val="333333"/>
              </a:solidFill>
              <a:latin typeface="Arial"/>
              <a:ea typeface="Arial"/>
              <a:cs typeface="Arial"/>
              <a:sym typeface="Arial"/>
            </a:endParaRPr>
          </a:p>
          <a:p>
            <a:pPr indent="0" lvl="0" marL="0" rtl="0" algn="l">
              <a:spcBef>
                <a:spcPts val="0"/>
              </a:spcBef>
              <a:spcAft>
                <a:spcPts val="0"/>
              </a:spcAft>
              <a:buNone/>
            </a:pPr>
            <a:r>
              <a:rPr lang="en"/>
              <a:t>Review</a:t>
            </a:r>
            <a:endParaRPr/>
          </a:p>
        </p:txBody>
      </p:sp>
      <p:sp>
        <p:nvSpPr>
          <p:cNvPr id="184" name="Google Shape;184;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en">
                <a:solidFill>
                  <a:srgbClr val="333333"/>
                </a:solidFill>
              </a:rPr>
              <a:t>The final stage of the system development life cycle is the review stage. During this stage the overall project and build of the ICT system will be reviewed as well as all the client’s feedback about his new system.</a:t>
            </a:r>
            <a:endParaRPr>
              <a:solidFill>
                <a:srgbClr val="333333"/>
              </a:solidFill>
            </a:endParaRPr>
          </a:p>
          <a:p>
            <a:pPr indent="0" lvl="0" marL="0" rtl="0" algn="l">
              <a:spcBef>
                <a:spcPts val="0"/>
              </a:spcBef>
              <a:spcAft>
                <a:spcPts val="0"/>
              </a:spcAft>
              <a:buClr>
                <a:schemeClr val="dk1"/>
              </a:buClr>
              <a:buSzPts val="1100"/>
              <a:buFont typeface="Arial"/>
              <a:buNone/>
            </a:pPr>
            <a:r>
              <a:t/>
            </a:r>
            <a:endParaRPr sz="1100">
              <a:solidFill>
                <a:srgbClr val="333333"/>
              </a:solidFill>
              <a:latin typeface="Arial"/>
              <a:ea typeface="Arial"/>
              <a:cs typeface="Arial"/>
              <a:sym typeface="Arial"/>
            </a:endParaRPr>
          </a:p>
          <a:p>
            <a:pPr indent="0" lvl="0" marL="0" rtl="0" algn="l">
              <a:spcBef>
                <a:spcPts val="0"/>
              </a:spcBef>
              <a:spcAft>
                <a:spcPts val="1600"/>
              </a:spcAft>
              <a:buNone/>
            </a:pPr>
            <a:r>
              <a:t/>
            </a:r>
            <a:endParaRPr/>
          </a:p>
        </p:txBody>
      </p:sp>
      <p:sp>
        <p:nvSpPr>
          <p:cNvPr id="185" name="Google Shape;185;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Bibliology </a:t>
            </a:r>
            <a:endParaRPr/>
          </a:p>
        </p:txBody>
      </p:sp>
      <p:sp>
        <p:nvSpPr>
          <p:cNvPr id="191" name="Google Shape;191;p31"/>
          <p:cNvSpPr txBox="1"/>
          <p:nvPr>
            <p:ph idx="1" type="body"/>
          </p:nvPr>
        </p:nvSpPr>
        <p:spPr>
          <a:xfrm>
            <a:off x="311700" y="1746050"/>
            <a:ext cx="3999900" cy="28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http://productlifecyclestages.com/new-product-development-stages/</a:t>
            </a:r>
            <a:endParaRPr/>
          </a:p>
          <a:p>
            <a:pPr indent="0" lvl="0" marL="0" rtl="0" algn="l">
              <a:spcBef>
                <a:spcPts val="1600"/>
              </a:spcBef>
              <a:spcAft>
                <a:spcPts val="1600"/>
              </a:spcAft>
              <a:buNone/>
            </a:pPr>
            <a:r>
              <a:rPr lang="en"/>
              <a:t>https://blog.udemy.com/product-development-life-cycle/</a:t>
            </a:r>
            <a:endParaRPr/>
          </a:p>
        </p:txBody>
      </p:sp>
      <p:sp>
        <p:nvSpPr>
          <p:cNvPr id="192" name="Google Shape;192;p31"/>
          <p:cNvSpPr txBox="1"/>
          <p:nvPr>
            <p:ph idx="2" type="body"/>
          </p:nvPr>
        </p:nvSpPr>
        <p:spPr>
          <a:xfrm>
            <a:off x="4832400" y="1746025"/>
            <a:ext cx="3999900" cy="28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https://revisionworld.com/gcse-revision/ict/system-life-cycle</a:t>
            </a:r>
            <a:endParaRPr/>
          </a:p>
          <a:p>
            <a:pPr indent="0" lvl="0" marL="0" rtl="0" algn="l">
              <a:spcBef>
                <a:spcPts val="1600"/>
              </a:spcBef>
              <a:spcAft>
                <a:spcPts val="0"/>
              </a:spcAft>
              <a:buNone/>
            </a:pPr>
            <a:r>
              <a:rPr lang="en"/>
              <a:t>https://www.bbc.co.uk/education/guides/z8n3d2p/revision</a:t>
            </a:r>
            <a:endParaRPr/>
          </a:p>
          <a:p>
            <a:pPr indent="0" lvl="0" marL="0" rtl="0" algn="l">
              <a:lnSpc>
                <a:spcPct val="138000"/>
              </a:lnSpc>
              <a:spcBef>
                <a:spcPts val="1600"/>
              </a:spcBef>
              <a:spcAft>
                <a:spcPts val="0"/>
              </a:spcAft>
              <a:buNone/>
            </a:pPr>
            <a:r>
              <a:rPr lang="en"/>
              <a:t>https://en.wikipedia.org/wiki/Systems_development_life_cycle</a:t>
            </a:r>
            <a:endParaRPr/>
          </a:p>
          <a:p>
            <a:pPr indent="0" lvl="0" marL="0" rtl="0" algn="l">
              <a:lnSpc>
                <a:spcPct val="138000"/>
              </a:lnSpc>
              <a:spcBef>
                <a:spcPts val="0"/>
              </a:spcBef>
              <a:spcAft>
                <a:spcPts val="0"/>
              </a:spcAft>
              <a:buNone/>
            </a:pPr>
            <a:r>
              <a:t/>
            </a:r>
            <a:endParaRPr/>
          </a:p>
          <a:p>
            <a:pPr indent="0" lvl="0" marL="0" rtl="0" algn="l">
              <a:lnSpc>
                <a:spcPct val="138000"/>
              </a:lnSpc>
              <a:spcBef>
                <a:spcPts val="0"/>
              </a:spcBef>
              <a:spcAft>
                <a:spcPts val="0"/>
              </a:spcAft>
              <a:buNone/>
            </a:pPr>
            <a:r>
              <a:rPr lang="en"/>
              <a:t>https://shaparo-mis.wikispaces.com/System+Development+Life+Cycle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193" name="Google Shape;193;p31"/>
          <p:cNvSpPr txBox="1"/>
          <p:nvPr/>
        </p:nvSpPr>
        <p:spPr>
          <a:xfrm>
            <a:off x="362175" y="1291813"/>
            <a:ext cx="39999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Open Sans"/>
                <a:ea typeface="Open Sans"/>
                <a:cs typeface="Open Sans"/>
                <a:sym typeface="Open Sans"/>
              </a:rPr>
              <a:t>Product Life Cycle</a:t>
            </a:r>
            <a:endParaRPr u="sng">
              <a:latin typeface="Open Sans"/>
              <a:ea typeface="Open Sans"/>
              <a:cs typeface="Open Sans"/>
              <a:sym typeface="Open Sans"/>
            </a:endParaRPr>
          </a:p>
        </p:txBody>
      </p:sp>
      <p:sp>
        <p:nvSpPr>
          <p:cNvPr id="194" name="Google Shape;194;p31"/>
          <p:cNvSpPr txBox="1"/>
          <p:nvPr/>
        </p:nvSpPr>
        <p:spPr>
          <a:xfrm>
            <a:off x="4761750" y="1291825"/>
            <a:ext cx="39999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Open Sans"/>
                <a:ea typeface="Open Sans"/>
                <a:cs typeface="Open Sans"/>
                <a:sym typeface="Open Sans"/>
              </a:rPr>
              <a:t>System Life Cycle</a:t>
            </a:r>
            <a:endParaRPr u="sng">
              <a:latin typeface="Open Sans"/>
              <a:ea typeface="Open Sans"/>
              <a:cs typeface="Open Sans"/>
              <a:sym typeface="Open Sans"/>
            </a:endParaRPr>
          </a:p>
        </p:txBody>
      </p:sp>
      <p:sp>
        <p:nvSpPr>
          <p:cNvPr id="195" name="Google Shape;19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 1</a:t>
            </a:r>
            <a:endParaRPr/>
          </a:p>
        </p:txBody>
      </p:sp>
      <p:sp>
        <p:nvSpPr>
          <p:cNvPr id="70" name="Google Shape;70;p14"/>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 2</a:t>
            </a:r>
            <a:endParaRPr/>
          </a:p>
        </p:txBody>
      </p:sp>
      <p:sp>
        <p:nvSpPr>
          <p:cNvPr id="201" name="Google Shape;201;p3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Pitch</a:t>
            </a:r>
            <a:endParaRPr/>
          </a:p>
        </p:txBody>
      </p:sp>
      <p:sp>
        <p:nvSpPr>
          <p:cNvPr id="208" name="Google Shape;208;p33"/>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Paul-David Jarvis</a:t>
            </a:r>
            <a:endParaRPr/>
          </a:p>
        </p:txBody>
      </p:sp>
      <p:sp>
        <p:nvSpPr>
          <p:cNvPr id="209" name="Google Shape;209;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210" name="Google Shape;21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Economica"/>
                <a:ea typeface="Economica"/>
                <a:cs typeface="Economica"/>
                <a:sym typeface="Economica"/>
              </a:rPr>
              <a:t>‹#›</a:t>
            </a:fld>
            <a:endParaRPr>
              <a:latin typeface="Economica"/>
              <a:ea typeface="Economica"/>
              <a:cs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the client</a:t>
            </a:r>
            <a:endParaRPr/>
          </a:p>
        </p:txBody>
      </p:sp>
      <p:sp>
        <p:nvSpPr>
          <p:cNvPr id="216" name="Google Shape;216;p34"/>
          <p:cNvSpPr txBox="1"/>
          <p:nvPr>
            <p:ph idx="1" type="body"/>
          </p:nvPr>
        </p:nvSpPr>
        <p:spPr>
          <a:xfrm>
            <a:off x="2903200" y="1235325"/>
            <a:ext cx="6012300" cy="26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new student management system will allow the students to simply register either in or out. It is a automated version of the paper based system that The Littlehampton Academy are currently using. This new system will allow students to retrieve their timetables and be able to register in or out. Staff will be able to retrieve student’s timetable and are able to access the emergency menu to check whether students have arrived at the emergency point.</a:t>
            </a:r>
            <a:endParaRPr sz="1400"/>
          </a:p>
          <a:p>
            <a:pPr indent="0" lvl="0" marL="0" rtl="0" algn="l">
              <a:spcBef>
                <a:spcPts val="1600"/>
              </a:spcBef>
              <a:spcAft>
                <a:spcPts val="1600"/>
              </a:spcAft>
              <a:buNone/>
            </a:pPr>
            <a:r>
              <a:t/>
            </a:r>
            <a:endParaRPr sz="1400"/>
          </a:p>
        </p:txBody>
      </p:sp>
      <p:pic>
        <p:nvPicPr>
          <p:cNvPr id="217" name="Google Shape;217;p34"/>
          <p:cNvPicPr preferRelativeResize="0"/>
          <p:nvPr/>
        </p:nvPicPr>
        <p:blipFill>
          <a:blip r:embed="rId3">
            <a:alphaModFix/>
          </a:blip>
          <a:stretch>
            <a:fillRect/>
          </a:stretch>
        </p:blipFill>
        <p:spPr>
          <a:xfrm>
            <a:off x="311702" y="1235326"/>
            <a:ext cx="2408200" cy="3210954"/>
          </a:xfrm>
          <a:prstGeom prst="rect">
            <a:avLst/>
          </a:prstGeom>
          <a:noFill/>
          <a:ln>
            <a:noFill/>
          </a:ln>
        </p:spPr>
      </p:pic>
      <p:sp>
        <p:nvSpPr>
          <p:cNvPr id="218" name="Google Shape;21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 Requirement Analysis</a:t>
            </a:r>
            <a:endParaRPr/>
          </a:p>
        </p:txBody>
      </p:sp>
      <p:sp>
        <p:nvSpPr>
          <p:cNvPr id="224" name="Google Shape;224;p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eriod"/>
            </a:pPr>
            <a:r>
              <a:rPr b="1" lang="en" sz="1400"/>
              <a:t>Problem with the original system:</a:t>
            </a:r>
            <a:endParaRPr b="1" sz="1400"/>
          </a:p>
          <a:p>
            <a:pPr indent="0" lvl="0" marL="0" rtl="0" algn="l">
              <a:lnSpc>
                <a:spcPct val="100000"/>
              </a:lnSpc>
              <a:spcBef>
                <a:spcPts val="0"/>
              </a:spcBef>
              <a:spcAft>
                <a:spcPts val="0"/>
              </a:spcAft>
              <a:buNone/>
            </a:pPr>
            <a:r>
              <a:rPr lang="en" sz="1400"/>
              <a:t>Your current system is a paper based system which every class has. Paper can be lost or ruined which could cause major issues in an emergency situation where you need to know who is at the designated emergency point and who is not in school or is not at that point. We will be unable to say for certain which students could be in a life threatening situation.</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AutoNum type="arabicPeriod" startAt="2"/>
            </a:pPr>
            <a:r>
              <a:rPr b="1" lang="en" sz="1400"/>
              <a:t>Existing Systems:</a:t>
            </a:r>
            <a:endParaRPr b="1" sz="1400"/>
          </a:p>
          <a:p>
            <a:pPr indent="0" lvl="0" marL="0" rtl="0" algn="l">
              <a:lnSpc>
                <a:spcPct val="100000"/>
              </a:lnSpc>
              <a:spcBef>
                <a:spcPts val="0"/>
              </a:spcBef>
              <a:spcAft>
                <a:spcPts val="0"/>
              </a:spcAft>
              <a:buNone/>
            </a:pPr>
            <a:r>
              <a:rPr lang="en" sz="1400"/>
              <a:t>Student details are being maintained on a few applications. So searching for the students details on both SIMS and GO4SCHOOLS is tedious and not efficient.</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AutoNum type="arabicPeriod" startAt="3"/>
            </a:pPr>
            <a:r>
              <a:rPr b="1" lang="en" sz="1400"/>
              <a:t>Proposed System:</a:t>
            </a:r>
            <a:endParaRPr b="1" sz="1400"/>
          </a:p>
          <a:p>
            <a:pPr indent="0" lvl="0" marL="0" rtl="0" algn="l">
              <a:spcBef>
                <a:spcPts val="0"/>
              </a:spcBef>
              <a:spcAft>
                <a:spcPts val="1600"/>
              </a:spcAft>
              <a:buNone/>
            </a:pPr>
            <a:r>
              <a:rPr lang="en" sz="1400"/>
              <a:t>This new system will allow students to use the school computers or Citrix to log in and out of school. The data is saved to a flat file and incase of an emergency like a fire drill, the data can be read with a push of a button and inserting the class number. This system could have new functionality added to it which allows the data from both SIMS and GO4SCHOOLS to be stored with the data from the new system.</a:t>
            </a:r>
            <a:endParaRPr sz="1400"/>
          </a:p>
        </p:txBody>
      </p:sp>
      <p:sp>
        <p:nvSpPr>
          <p:cNvPr id="225" name="Google Shape;22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
        <p:nvSpPr>
          <p:cNvPr id="231" name="Google Shape;231;p36"/>
          <p:cNvSpPr txBox="1"/>
          <p:nvPr>
            <p:ph type="title"/>
          </p:nvPr>
        </p:nvSpPr>
        <p:spPr>
          <a:xfrm>
            <a:off x="130875" y="154725"/>
            <a:ext cx="8520600" cy="64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Functional and non-functional requirements</a:t>
            </a:r>
            <a:endParaRPr/>
          </a:p>
        </p:txBody>
      </p:sp>
      <p:sp>
        <p:nvSpPr>
          <p:cNvPr id="232" name="Google Shape;232;p36"/>
          <p:cNvSpPr txBox="1"/>
          <p:nvPr>
            <p:ph idx="4294967295" type="body"/>
          </p:nvPr>
        </p:nvSpPr>
        <p:spPr>
          <a:xfrm>
            <a:off x="164200" y="1239750"/>
            <a:ext cx="3999900" cy="30096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Inputs the student’s name, class and reason for signing in or out.</a:t>
            </a:r>
            <a:endParaRPr sz="1400"/>
          </a:p>
          <a:p>
            <a:pPr indent="-317500" lvl="0" marL="457200" rtl="0" algn="l">
              <a:lnSpc>
                <a:spcPct val="100000"/>
              </a:lnSpc>
              <a:spcBef>
                <a:spcPts val="0"/>
              </a:spcBef>
              <a:spcAft>
                <a:spcPts val="0"/>
              </a:spcAft>
              <a:buSzPts val="1400"/>
              <a:buChar char="❖"/>
            </a:pPr>
            <a:r>
              <a:rPr lang="en" sz="1400"/>
              <a:t>Save student’s data.</a:t>
            </a:r>
            <a:endParaRPr sz="1400"/>
          </a:p>
          <a:p>
            <a:pPr indent="-317500" lvl="0" marL="457200" rtl="0" algn="l">
              <a:lnSpc>
                <a:spcPct val="100000"/>
              </a:lnSpc>
              <a:spcBef>
                <a:spcPts val="0"/>
              </a:spcBef>
              <a:spcAft>
                <a:spcPts val="0"/>
              </a:spcAft>
              <a:buSzPts val="1400"/>
              <a:buChar char="❖"/>
            </a:pPr>
            <a:r>
              <a:rPr lang="en" sz="1400"/>
              <a:t>Display specific data.</a:t>
            </a:r>
            <a:endParaRPr sz="1400"/>
          </a:p>
          <a:p>
            <a:pPr indent="-317500" lvl="0" marL="457200" rtl="0" algn="l">
              <a:lnSpc>
                <a:spcPct val="100000"/>
              </a:lnSpc>
              <a:spcBef>
                <a:spcPts val="0"/>
              </a:spcBef>
              <a:spcAft>
                <a:spcPts val="0"/>
              </a:spcAft>
              <a:buSzPts val="1400"/>
              <a:buChar char="❖"/>
            </a:pPr>
            <a:r>
              <a:rPr lang="en" sz="1400"/>
              <a:t>Outputs a message that confirms registration</a:t>
            </a:r>
            <a:endParaRPr sz="1400"/>
          </a:p>
          <a:p>
            <a:pPr indent="-317500" lvl="0" marL="457200" rtl="0" algn="l">
              <a:lnSpc>
                <a:spcPct val="100000"/>
              </a:lnSpc>
              <a:spcBef>
                <a:spcPts val="0"/>
              </a:spcBef>
              <a:spcAft>
                <a:spcPts val="0"/>
              </a:spcAft>
              <a:buSzPts val="1400"/>
              <a:buChar char="❖"/>
            </a:pPr>
            <a:r>
              <a:rPr lang="en" sz="1400"/>
              <a:t>Has a simple front end for students with less experience.</a:t>
            </a:r>
            <a:endParaRPr sz="1400"/>
          </a:p>
          <a:p>
            <a:pPr indent="-317500" lvl="0" marL="457200" rtl="0" algn="l">
              <a:lnSpc>
                <a:spcPct val="100000"/>
              </a:lnSpc>
              <a:spcBef>
                <a:spcPts val="0"/>
              </a:spcBef>
              <a:spcAft>
                <a:spcPts val="0"/>
              </a:spcAft>
              <a:buSzPts val="1400"/>
              <a:buChar char="❖"/>
            </a:pPr>
            <a:r>
              <a:rPr lang="en" sz="1400"/>
              <a:t>Constantly connected to the backend whether Microsoft Access, SIMS, GO4SCHOOLS or RealSmart</a:t>
            </a:r>
            <a:endParaRPr sz="1400"/>
          </a:p>
          <a:p>
            <a:pPr indent="0" lvl="0" marL="0" rtl="0" algn="l">
              <a:lnSpc>
                <a:spcPct val="100000"/>
              </a:lnSpc>
              <a:spcBef>
                <a:spcPts val="0"/>
              </a:spcBef>
              <a:spcAft>
                <a:spcPts val="0"/>
              </a:spcAft>
              <a:buNone/>
            </a:pPr>
            <a:r>
              <a:t/>
            </a:r>
            <a:endParaRPr sz="1400"/>
          </a:p>
        </p:txBody>
      </p:sp>
      <p:sp>
        <p:nvSpPr>
          <p:cNvPr id="233" name="Google Shape;233;p36"/>
          <p:cNvSpPr txBox="1"/>
          <p:nvPr>
            <p:ph idx="4294967295" type="body"/>
          </p:nvPr>
        </p:nvSpPr>
        <p:spPr>
          <a:xfrm>
            <a:off x="4651575" y="1239750"/>
            <a:ext cx="3999900" cy="307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Store new data into a Microsoft Access database using data adapters.</a:t>
            </a:r>
            <a:endParaRPr sz="1400"/>
          </a:p>
          <a:p>
            <a:pPr indent="-317500" lvl="0" marL="457200" rtl="0" algn="l">
              <a:spcBef>
                <a:spcPts val="0"/>
              </a:spcBef>
              <a:spcAft>
                <a:spcPts val="0"/>
              </a:spcAft>
              <a:buSzPts val="1400"/>
              <a:buChar char="❖"/>
            </a:pPr>
            <a:r>
              <a:rPr lang="en" sz="1400"/>
              <a:t>Display data by reading the database using a filter to filter the class input on the emergency menu.</a:t>
            </a:r>
            <a:endParaRPr sz="1400"/>
          </a:p>
          <a:p>
            <a:pPr indent="-317500" lvl="0" marL="457200" rtl="0" algn="l">
              <a:spcBef>
                <a:spcPts val="0"/>
              </a:spcBef>
              <a:spcAft>
                <a:spcPts val="0"/>
              </a:spcAft>
              <a:buSzPts val="1400"/>
              <a:buChar char="❖"/>
            </a:pPr>
            <a:r>
              <a:rPr lang="en" sz="1400"/>
              <a:t>Outputs a message box to the user saying that he signed out and save the results to a database.</a:t>
            </a:r>
            <a:endParaRPr sz="1400"/>
          </a:p>
          <a:p>
            <a:pPr indent="-317500" lvl="0" marL="457200" rtl="0" algn="l">
              <a:spcBef>
                <a:spcPts val="0"/>
              </a:spcBef>
              <a:spcAft>
                <a:spcPts val="0"/>
              </a:spcAft>
              <a:buSzPts val="1400"/>
              <a:buChar char="❖"/>
            </a:pPr>
            <a:r>
              <a:rPr lang="en" sz="1400"/>
              <a:t>Password protected for security</a:t>
            </a:r>
            <a:endParaRPr sz="1400"/>
          </a:p>
          <a:p>
            <a:pPr indent="-317500" lvl="0" marL="457200" rtl="0" algn="l">
              <a:spcBef>
                <a:spcPts val="0"/>
              </a:spcBef>
              <a:spcAft>
                <a:spcPts val="0"/>
              </a:spcAft>
              <a:buSzPts val="1400"/>
              <a:buChar char="❖"/>
            </a:pPr>
            <a:r>
              <a:rPr lang="en" sz="1400"/>
              <a:t>Easy to learn for all students with different knowledge</a:t>
            </a:r>
            <a:endParaRPr sz="1400"/>
          </a:p>
          <a:p>
            <a:pPr indent="-317500" lvl="0" marL="457200" rtl="0" algn="l">
              <a:spcBef>
                <a:spcPts val="0"/>
              </a:spcBef>
              <a:spcAft>
                <a:spcPts val="0"/>
              </a:spcAft>
              <a:buSzPts val="1400"/>
              <a:buChar char="❖"/>
            </a:pPr>
            <a:r>
              <a:rPr lang="en" sz="1400"/>
              <a:t>Security: On a secured network protected by a password with an addition password for students.</a:t>
            </a:r>
            <a:endParaRPr sz="1400"/>
          </a:p>
        </p:txBody>
      </p:sp>
      <p:sp>
        <p:nvSpPr>
          <p:cNvPr id="234" name="Google Shape;234;p36"/>
          <p:cNvSpPr txBox="1"/>
          <p:nvPr/>
        </p:nvSpPr>
        <p:spPr>
          <a:xfrm>
            <a:off x="164200" y="795225"/>
            <a:ext cx="39999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Functional Requirements</a:t>
            </a:r>
            <a:endParaRPr/>
          </a:p>
        </p:txBody>
      </p:sp>
      <p:sp>
        <p:nvSpPr>
          <p:cNvPr id="235" name="Google Shape;235;p36"/>
          <p:cNvSpPr txBox="1"/>
          <p:nvPr/>
        </p:nvSpPr>
        <p:spPr>
          <a:xfrm>
            <a:off x="4651575" y="855663"/>
            <a:ext cx="39999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Non-Functional Requirements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
        <p:nvSpPr>
          <p:cNvPr id="241" name="Google Shape;241;p37"/>
          <p:cNvSpPr txBox="1"/>
          <p:nvPr>
            <p:ph type="title"/>
          </p:nvPr>
        </p:nvSpPr>
        <p:spPr>
          <a:xfrm>
            <a:off x="311700" y="2429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 Solutions</a:t>
            </a:r>
            <a:endParaRPr/>
          </a:p>
        </p:txBody>
      </p:sp>
      <p:sp>
        <p:nvSpPr>
          <p:cNvPr id="242" name="Google Shape;242;p37"/>
          <p:cNvSpPr txBox="1"/>
          <p:nvPr>
            <p:ph idx="4294967295" type="body"/>
          </p:nvPr>
        </p:nvSpPr>
        <p:spPr>
          <a:xfrm>
            <a:off x="311700" y="1152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school wants to be able to access a snapshot of the students who are still on the ground. The functional requirement is that they will be able to access the database from the teacher’s menu. The non-functional requirement is that it should always be available to retrieve and should have great performance such as a excellent response time.</a:t>
            </a:r>
            <a:endParaRPr/>
          </a:p>
        </p:txBody>
      </p:sp>
      <p:sp>
        <p:nvSpPr>
          <p:cNvPr id="243" name="Google Shape;243;p37"/>
          <p:cNvSpPr txBox="1"/>
          <p:nvPr>
            <p:ph idx="4294967295" type="body"/>
          </p:nvPr>
        </p:nvSpPr>
        <p:spPr>
          <a:xfrm>
            <a:off x="4832400" y="1152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school wants to keep the class data separately. This is done by using the sign in and out forms and allowing the user to input their class. The data is stored by using datatables and SQL statements to determine what class they entered. It is quick and efficient and allows the system to filter the data using class criteria.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
        <p:nvSpPr>
          <p:cNvPr id="249" name="Google Shape;249;p38"/>
          <p:cNvSpPr txBox="1"/>
          <p:nvPr>
            <p:ph type="title"/>
          </p:nvPr>
        </p:nvSpPr>
        <p:spPr>
          <a:xfrm>
            <a:off x="311700" y="266450"/>
            <a:ext cx="8520600" cy="50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Google Sheet Solution</a:t>
            </a:r>
            <a:endParaRPr sz="3000"/>
          </a:p>
        </p:txBody>
      </p:sp>
      <p:sp>
        <p:nvSpPr>
          <p:cNvPr id="250" name="Google Shape;250;p38"/>
          <p:cNvSpPr txBox="1"/>
          <p:nvPr>
            <p:ph idx="4294967295" type="body"/>
          </p:nvPr>
        </p:nvSpPr>
        <p:spPr>
          <a:xfrm>
            <a:off x="282750" y="969925"/>
            <a:ext cx="8578500" cy="37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There is another solution that we could do instead of using Visual Basic and Microsoft Access as a backend. We can use Google Sheets which is the free online version of Microsoft Excel.</a:t>
            </a:r>
            <a:endParaRPr sz="1200"/>
          </a:p>
          <a:p>
            <a:pPr indent="0" lvl="0" marL="0" rtl="0" algn="l">
              <a:spcBef>
                <a:spcPts val="1600"/>
              </a:spcBef>
              <a:spcAft>
                <a:spcPts val="0"/>
              </a:spcAft>
              <a:buNone/>
            </a:pPr>
            <a:r>
              <a:rPr lang="en" sz="1200"/>
              <a:t>The school already uses Google Drive which allows students to upload the work to the cloud and eliminates the possibility of lost work. The school uses realsmart which is a online intranet service that makes the students life easier as it can link all their subjects and allow teachers to share documents with the use of Google Drive.</a:t>
            </a:r>
            <a:endParaRPr sz="1200"/>
          </a:p>
          <a:p>
            <a:pPr indent="0" lvl="0" marL="0" rtl="0" algn="l">
              <a:spcBef>
                <a:spcPts val="1600"/>
              </a:spcBef>
              <a:spcAft>
                <a:spcPts val="0"/>
              </a:spcAft>
              <a:buNone/>
            </a:pPr>
            <a:r>
              <a:rPr lang="en" sz="1200"/>
              <a:t>With all the pros of Google Drive, there are cons and that would be accessing Google Drive. As it’s a online service using the cloud it requires a constant internet connection. It also requires a device that can access the web such as a smart phone or computer, which the school has all the requirements.		</a:t>
            </a:r>
            <a:endParaRPr sz="1200"/>
          </a:p>
          <a:p>
            <a:pPr indent="0" lvl="0" marL="0" rtl="0" algn="l">
              <a:spcBef>
                <a:spcPts val="1600"/>
              </a:spcBef>
              <a:spcAft>
                <a:spcPts val="0"/>
              </a:spcAft>
              <a:buNone/>
            </a:pPr>
            <a:r>
              <a:rPr lang="en" sz="1200"/>
              <a:t>This system will have the same functional and nonfunctional requirements overall. The ability for students to sign in and out, view their timetable and teachers are able to access a emergency snapshot to check whether students are in or out incase in a emergency.</a:t>
            </a:r>
            <a:endParaRPr sz="1200"/>
          </a:p>
          <a:p>
            <a:pPr indent="0" lvl="0" marL="0" rtl="0" algn="l">
              <a:spcBef>
                <a:spcPts val="1600"/>
              </a:spcBef>
              <a:spcAft>
                <a:spcPts val="1600"/>
              </a:spcAft>
              <a:buNone/>
            </a:pPr>
            <a:r>
              <a:rPr lang="en" sz="1200"/>
              <a:t>The non functional requirements are that the system needs a constant connection to internet, a simple user interface and security features such as password protected network and spreadsheet.</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pic>
        <p:nvPicPr>
          <p:cNvPr id="256" name="Google Shape;256;p39"/>
          <p:cNvPicPr preferRelativeResize="0"/>
          <p:nvPr/>
        </p:nvPicPr>
        <p:blipFill>
          <a:blip r:embed="rId3">
            <a:alphaModFix/>
          </a:blip>
          <a:stretch>
            <a:fillRect/>
          </a:stretch>
        </p:blipFill>
        <p:spPr>
          <a:xfrm>
            <a:off x="152400" y="152400"/>
            <a:ext cx="8167659" cy="46465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Purpose</a:t>
            </a:r>
            <a:endParaRPr/>
          </a:p>
        </p:txBody>
      </p:sp>
      <p:sp>
        <p:nvSpPr>
          <p:cNvPr id="262" name="Google Shape;262;p4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system should ask for a variety of inputs such as the student’s name, their class and the reason why they’re signing in and out of the Sixth Form.</a:t>
            </a:r>
            <a:endParaRPr sz="1400"/>
          </a:p>
          <a:p>
            <a:pPr indent="0" lvl="0" marL="0" rtl="0" algn="l">
              <a:spcBef>
                <a:spcPts val="1600"/>
              </a:spcBef>
              <a:spcAft>
                <a:spcPts val="0"/>
              </a:spcAft>
              <a:buNone/>
            </a:pPr>
            <a:r>
              <a:rPr lang="en" sz="1400"/>
              <a:t>The data of the student’s will be stored separately depending on whatever class the student is in, the data will be stored in a database and the time of signing in or out will be automatically stored to increase the accuracy. </a:t>
            </a:r>
            <a:endParaRPr sz="1400"/>
          </a:p>
          <a:p>
            <a:pPr indent="0" lvl="0" marL="0" rtl="0" algn="l">
              <a:spcBef>
                <a:spcPts val="1600"/>
              </a:spcBef>
              <a:spcAft>
                <a:spcPts val="0"/>
              </a:spcAft>
              <a:buNone/>
            </a:pPr>
            <a:r>
              <a:rPr lang="en" sz="1400"/>
              <a:t>Incase of an emergency at The Littlehampton Academy, tutors or admin staff will be able to access the database in order to display the student’s data so they can determine who’s safe and who still might be in the school.</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sp>
        <p:nvSpPr>
          <p:cNvPr id="263" name="Google Shape;26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Context</a:t>
            </a:r>
            <a:endParaRPr/>
          </a:p>
        </p:txBody>
      </p:sp>
      <p:sp>
        <p:nvSpPr>
          <p:cNvPr id="269" name="Google Shape;269;p4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Littlehampton Academy already have several systems in place such as SIMS or GO4SCHOOLS. The product that IT Guru ™ are developing could work together with their other system or could replace them.</a:t>
            </a:r>
            <a:endParaRPr sz="1400"/>
          </a:p>
          <a:p>
            <a:pPr indent="0" lvl="0" marL="0" rtl="0" algn="l">
              <a:spcBef>
                <a:spcPts val="1600"/>
              </a:spcBef>
              <a:spcAft>
                <a:spcPts val="1600"/>
              </a:spcAft>
              <a:buNone/>
            </a:pPr>
            <a:r>
              <a:rPr lang="en" sz="1400"/>
              <a:t>The systems that The Littlehampton Academy already work and the main problem is that the current paper based system is rarely used due to the location.</a:t>
            </a:r>
            <a:endParaRPr sz="1400"/>
          </a:p>
        </p:txBody>
      </p:sp>
      <p:sp>
        <p:nvSpPr>
          <p:cNvPr id="270" name="Google Shape;27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Product Life Cycle</a:t>
            </a:r>
            <a:endParaRPr/>
          </a:p>
        </p:txBody>
      </p:sp>
      <p:sp>
        <p:nvSpPr>
          <p:cNvPr id="77" name="Google Shape;77;p15"/>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The product life has 6 stages to developing a product: Requirement Analysis, Design, Testing, Implementation, Deployment and Maintenance.</a:t>
            </a:r>
            <a:endParaRPr/>
          </a:p>
        </p:txBody>
      </p:sp>
      <p:sp>
        <p:nvSpPr>
          <p:cNvPr id="79" name="Google Shape;7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Economica"/>
                <a:ea typeface="Economica"/>
                <a:cs typeface="Economica"/>
                <a:sym typeface="Economica"/>
              </a:rPr>
              <a:t>‹#›</a:t>
            </a:fld>
            <a:endParaRPr>
              <a:latin typeface="Economica"/>
              <a:ea typeface="Economica"/>
              <a:cs typeface="Economica"/>
              <a:sym typeface="Economic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Assumptions</a:t>
            </a:r>
            <a:endParaRPr/>
          </a:p>
        </p:txBody>
      </p:sp>
      <p:sp>
        <p:nvSpPr>
          <p:cNvPr id="276" name="Google Shape;276;p4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Littlehampton Academy have computers which are running Windows 7 operating system. They also run a thin client Citrix system and in addition to this they have laptops and tablets which are used by the students.</a:t>
            </a:r>
            <a:endParaRPr sz="1400"/>
          </a:p>
          <a:p>
            <a:pPr indent="0" lvl="0" marL="0" rtl="0" algn="l">
              <a:spcBef>
                <a:spcPts val="1600"/>
              </a:spcBef>
              <a:spcAft>
                <a:spcPts val="0"/>
              </a:spcAft>
              <a:buNone/>
            </a:pPr>
            <a:r>
              <a:rPr lang="en" sz="1400"/>
              <a:t>The clients have a lack of knowledge, however they do have a Network Services team of four who ensure that the school network antivirus software is up to date and make sure that their network security policies are in place.</a:t>
            </a:r>
            <a:endParaRPr sz="1100">
              <a:latin typeface="Calibri"/>
              <a:ea typeface="Calibri"/>
              <a:cs typeface="Calibri"/>
              <a:sym typeface="Calibri"/>
            </a:endParaRPr>
          </a:p>
          <a:p>
            <a:pPr indent="0" lvl="0" marL="0" rtl="0" algn="l">
              <a:lnSpc>
                <a:spcPct val="132000"/>
              </a:lnSpc>
              <a:spcBef>
                <a:spcPts val="1600"/>
              </a:spcBef>
              <a:spcAft>
                <a:spcPts val="0"/>
              </a:spcAft>
              <a:buNone/>
            </a:pPr>
            <a:r>
              <a:t/>
            </a:r>
            <a:endParaRPr sz="1100">
              <a:latin typeface="Calibri"/>
              <a:ea typeface="Calibri"/>
              <a:cs typeface="Calibri"/>
              <a:sym typeface="Calibri"/>
            </a:endParaRPr>
          </a:p>
          <a:p>
            <a:pPr indent="0" lvl="0" marL="0" rtl="0" algn="l">
              <a:spcBef>
                <a:spcPts val="1000"/>
              </a:spcBef>
              <a:spcAft>
                <a:spcPts val="0"/>
              </a:spcAft>
              <a:buNone/>
            </a:pPr>
            <a:r>
              <a:t/>
            </a:r>
            <a:endParaRPr sz="1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00">
              <a:latin typeface="Calibri"/>
              <a:ea typeface="Calibri"/>
              <a:cs typeface="Calibri"/>
              <a:sym typeface="Calibri"/>
            </a:endParaRPr>
          </a:p>
          <a:p>
            <a:pPr indent="0" lvl="0" marL="0" rtl="0" algn="l">
              <a:spcBef>
                <a:spcPts val="1600"/>
              </a:spcBef>
              <a:spcAft>
                <a:spcPts val="1600"/>
              </a:spcAft>
              <a:buNone/>
            </a:pPr>
            <a:r>
              <a:t/>
            </a:r>
            <a:endParaRPr/>
          </a:p>
        </p:txBody>
      </p:sp>
      <p:sp>
        <p:nvSpPr>
          <p:cNvPr id="277" name="Google Shape;27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Constraints</a:t>
            </a:r>
            <a:endParaRPr/>
          </a:p>
        </p:txBody>
      </p:sp>
      <p:sp>
        <p:nvSpPr>
          <p:cNvPr id="283" name="Google Shape;283;p4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Interoperability with systems that The Littlehampton Academy are already using such as SIMS or GO4SCHOOLS. However The Littlehampton Academy has asked that this product is allowed to be analysed by other programs like GO4SCHOOLS or SIMS.</a:t>
            </a:r>
            <a:endParaRPr sz="1400"/>
          </a:p>
          <a:p>
            <a:pPr indent="0" lvl="0" marL="0" rtl="0" algn="l">
              <a:spcBef>
                <a:spcPts val="1600"/>
              </a:spcBef>
              <a:spcAft>
                <a:spcPts val="0"/>
              </a:spcAft>
              <a:buNone/>
            </a:pPr>
            <a:r>
              <a:rPr lang="en" sz="1400"/>
              <a:t>There are several different possible programs that you can design this product in. Visual Basic Express allows you to develop windows applications based on .NET Framework. In addition, it includes a very nice and clean interface. This will be beneficial as VBE interface is very easy to navigate and learn which means that their lack of knowledge will not be a issue.</a:t>
            </a:r>
            <a:endParaRPr sz="1400"/>
          </a:p>
          <a:p>
            <a:pPr indent="0" lvl="0" marL="0" rtl="0" algn="l">
              <a:spcBef>
                <a:spcPts val="1600"/>
              </a:spcBef>
              <a:spcAft>
                <a:spcPts val="1600"/>
              </a:spcAft>
              <a:buNone/>
            </a:pPr>
            <a:r>
              <a:rPr lang="en" sz="1400"/>
              <a:t>Financial is also another potential constraint. The Littlehampton Academy is a public school which could suggest that they have budget constraints. Money is a very important factor when developing a product; it requires highly skilled developers which will cost money, without that money, skilled developers will not be paid and your product will not be developed.</a:t>
            </a:r>
            <a:endParaRPr sz="1400"/>
          </a:p>
        </p:txBody>
      </p:sp>
      <p:sp>
        <p:nvSpPr>
          <p:cNvPr id="284" name="Google Shape;284;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 Plan</a:t>
            </a:r>
            <a:endParaRPr/>
          </a:p>
        </p:txBody>
      </p:sp>
      <p:sp>
        <p:nvSpPr>
          <p:cNvPr id="290" name="Google Shape;290;p4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Test the program to workout any issues that could affect the program running efficiently.</a:t>
            </a:r>
            <a:endParaRPr/>
          </a:p>
          <a:p>
            <a:pPr indent="-342900" lvl="0" marL="457200" rtl="0" algn="l">
              <a:spcBef>
                <a:spcPts val="0"/>
              </a:spcBef>
              <a:spcAft>
                <a:spcPts val="0"/>
              </a:spcAft>
              <a:buSzPts val="1800"/>
              <a:buChar char="-"/>
            </a:pPr>
            <a:r>
              <a:rPr lang="en"/>
              <a:t>Remove current based paper system as this system will be used instead of the Sixth Form signin and signout paper based and the emergency paper based checklist.</a:t>
            </a:r>
            <a:endParaRPr/>
          </a:p>
          <a:p>
            <a:pPr indent="-342900" lvl="0" marL="457200" rtl="0" algn="l">
              <a:spcBef>
                <a:spcPts val="0"/>
              </a:spcBef>
              <a:spcAft>
                <a:spcPts val="0"/>
              </a:spcAft>
              <a:buSzPts val="1800"/>
              <a:buChar char="-"/>
            </a:pPr>
            <a:r>
              <a:rPr lang="en"/>
              <a:t>The next part of the plan is rolling out the systems on the network so every student can access the program.</a:t>
            </a:r>
            <a:endParaRPr/>
          </a:p>
          <a:p>
            <a:pPr indent="-342900" lvl="0" marL="457200" rtl="0" algn="l">
              <a:spcBef>
                <a:spcPts val="0"/>
              </a:spcBef>
              <a:spcAft>
                <a:spcPts val="0"/>
              </a:spcAft>
              <a:buSzPts val="1800"/>
              <a:buChar char="-"/>
            </a:pPr>
            <a:r>
              <a:rPr lang="en"/>
              <a:t>Connect the database to the program which holds all the tables. These tables hold all the student and teacher login details as well as where the signin and signout information will be stored.</a:t>
            </a:r>
            <a:endParaRPr/>
          </a:p>
          <a:p>
            <a:pPr indent="-342900" lvl="0" marL="457200" rtl="0" algn="l">
              <a:spcBef>
                <a:spcPts val="0"/>
              </a:spcBef>
              <a:spcAft>
                <a:spcPts val="0"/>
              </a:spcAft>
              <a:buSzPts val="1800"/>
              <a:buChar char="-"/>
            </a:pPr>
            <a:r>
              <a:rPr lang="en"/>
              <a:t>Maintain the system incase any bugs or issues are discovered.</a:t>
            </a:r>
            <a:endParaRPr/>
          </a:p>
        </p:txBody>
      </p:sp>
      <p:sp>
        <p:nvSpPr>
          <p:cNvPr id="291" name="Google Shape;29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Important Dates</a:t>
            </a:r>
            <a:endParaRPr/>
          </a:p>
        </p:txBody>
      </p:sp>
      <p:sp>
        <p:nvSpPr>
          <p:cNvPr id="297" name="Google Shape;297;p4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a:t>The system will be rolled out on the 20th of August 2018. </a:t>
            </a:r>
            <a:endParaRPr/>
          </a:p>
          <a:p>
            <a:pPr indent="0" lvl="0" marL="0" rtl="0" algn="l">
              <a:lnSpc>
                <a:spcPct val="138000"/>
              </a:lnSpc>
              <a:spcBef>
                <a:spcPts val="0"/>
              </a:spcBef>
              <a:spcAft>
                <a:spcPts val="0"/>
              </a:spcAft>
              <a:buClr>
                <a:schemeClr val="dk1"/>
              </a:buClr>
              <a:buSzPts val="1100"/>
              <a:buFont typeface="Arial"/>
              <a:buNone/>
            </a:pPr>
            <a:r>
              <a:rPr lang="en"/>
              <a:t>Testing will begin soon after the system is implemented and will allow students to report and give feedback on things that can be improved.</a:t>
            </a:r>
            <a:endParaRPr/>
          </a:p>
          <a:p>
            <a:pPr indent="0" lvl="0" marL="0" rtl="0" algn="l">
              <a:lnSpc>
                <a:spcPct val="138000"/>
              </a:lnSpc>
              <a:spcBef>
                <a:spcPts val="0"/>
              </a:spcBef>
              <a:spcAft>
                <a:spcPts val="0"/>
              </a:spcAft>
              <a:buClr>
                <a:schemeClr val="dk1"/>
              </a:buClr>
              <a:buSzPts val="1100"/>
              <a:buFont typeface="Arial"/>
              <a:buNone/>
            </a:pPr>
            <a:r>
              <a:rPr lang="en"/>
              <a:t>Maintenance has been scheduled for the 5th of October 2018, we will begin to fix any bugs that were reported during the testing stage.</a:t>
            </a:r>
            <a:endParaRPr/>
          </a:p>
          <a:p>
            <a:pPr indent="0" lvl="0" marL="0" rtl="0" algn="l">
              <a:lnSpc>
                <a:spcPct val="138000"/>
              </a:lnSpc>
              <a:spcBef>
                <a:spcPts val="0"/>
              </a:spcBef>
              <a:spcAft>
                <a:spcPts val="0"/>
              </a:spcAft>
              <a:buClr>
                <a:schemeClr val="dk1"/>
              </a:buClr>
              <a:buSzPts val="1100"/>
              <a:buFont typeface="Arial"/>
              <a:buNone/>
            </a:pPr>
            <a:r>
              <a:rPr lang="en"/>
              <a:t>Mr. Voice has the right to cancel the project if he feels that this system no longer fits his needs or the colleges.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
        <p:nvSpPr>
          <p:cNvPr id="298" name="Google Shape;29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 3</a:t>
            </a:r>
            <a:endParaRPr/>
          </a:p>
        </p:txBody>
      </p:sp>
      <p:sp>
        <p:nvSpPr>
          <p:cNvPr id="304" name="Google Shape;304;p46"/>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Student Registration System PowerPoint</a:t>
            </a:r>
            <a:endParaRPr/>
          </a:p>
        </p:txBody>
      </p:sp>
      <p:sp>
        <p:nvSpPr>
          <p:cNvPr id="311" name="Google Shape;311;p47"/>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By Paul-David Jarvis</a:t>
            </a:r>
            <a:endParaRPr/>
          </a:p>
        </p:txBody>
      </p:sp>
      <p:sp>
        <p:nvSpPr>
          <p:cNvPr id="312" name="Google Shape;31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Idea</a:t>
            </a:r>
            <a:endParaRPr/>
          </a:p>
        </p:txBody>
      </p:sp>
      <p:sp>
        <p:nvSpPr>
          <p:cNvPr id="318" name="Google Shape;318;p4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overall goal of this program is to make life easier for you. Our idea is to have a registration system on the computers or even on your phone. Instead of having to attend registration, you’re able to use your phone to register yourself in or out.</a:t>
            </a:r>
            <a:endParaRPr/>
          </a:p>
          <a:p>
            <a:pPr indent="0" lvl="0" marL="0" rtl="0" algn="l">
              <a:spcBef>
                <a:spcPts val="1600"/>
              </a:spcBef>
              <a:spcAft>
                <a:spcPts val="1600"/>
              </a:spcAft>
              <a:buNone/>
            </a:pPr>
            <a:r>
              <a:rPr lang="en"/>
              <a:t>Missed registration? Instead of having to walk all the way to the main building where your current paper based system is, you’re able to do it from your classroom or from the comfort of the sofas in the group study room.</a:t>
            </a:r>
            <a:endParaRPr/>
          </a:p>
        </p:txBody>
      </p:sp>
      <p:sp>
        <p:nvSpPr>
          <p:cNvPr id="319" name="Google Shape;319;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ph idx="1" type="body"/>
          </p:nvPr>
        </p:nvSpPr>
        <p:spPr>
          <a:xfrm>
            <a:off x="311700" y="1225225"/>
            <a:ext cx="8520600" cy="156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These two pictures are of the school grounds. The first one is with the current based paper system in which you have to walk from point B to A using the highlighted paths to register. The second picture is the range you will have when our new system is implemented.</a:t>
            </a:r>
            <a:endParaRPr/>
          </a:p>
        </p:txBody>
      </p:sp>
      <p:pic>
        <p:nvPicPr>
          <p:cNvPr id="325" name="Google Shape;325;p49"/>
          <p:cNvPicPr preferRelativeResize="0"/>
          <p:nvPr/>
        </p:nvPicPr>
        <p:blipFill>
          <a:blip r:embed="rId3">
            <a:alphaModFix/>
          </a:blip>
          <a:stretch>
            <a:fillRect/>
          </a:stretch>
        </p:blipFill>
        <p:spPr>
          <a:xfrm>
            <a:off x="311700" y="2788428"/>
            <a:ext cx="4205250" cy="2173772"/>
          </a:xfrm>
          <a:prstGeom prst="rect">
            <a:avLst/>
          </a:prstGeom>
          <a:noFill/>
          <a:ln>
            <a:noFill/>
          </a:ln>
        </p:spPr>
      </p:pic>
      <p:pic>
        <p:nvPicPr>
          <p:cNvPr id="326" name="Google Shape;326;p49"/>
          <p:cNvPicPr preferRelativeResize="0"/>
          <p:nvPr/>
        </p:nvPicPr>
        <p:blipFill>
          <a:blip r:embed="rId4">
            <a:alphaModFix/>
          </a:blip>
          <a:stretch>
            <a:fillRect/>
          </a:stretch>
        </p:blipFill>
        <p:spPr>
          <a:xfrm>
            <a:off x="4630726" y="2789377"/>
            <a:ext cx="4201576" cy="2171873"/>
          </a:xfrm>
          <a:prstGeom prst="rect">
            <a:avLst/>
          </a:prstGeom>
          <a:noFill/>
          <a:ln>
            <a:noFill/>
          </a:ln>
        </p:spPr>
      </p:pic>
      <p:sp>
        <p:nvSpPr>
          <p:cNvPr id="327" name="Google Shape;327;p4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Accessibility</a:t>
            </a:r>
            <a:endParaRPr/>
          </a:p>
        </p:txBody>
      </p:sp>
      <p:sp>
        <p:nvSpPr>
          <p:cNvPr id="328" name="Google Shape;32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268975" y="1572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Security</a:t>
            </a:r>
            <a:endParaRPr/>
          </a:p>
        </p:txBody>
      </p:sp>
      <p:sp>
        <p:nvSpPr>
          <p:cNvPr id="334" name="Google Shape;334;p50"/>
          <p:cNvSpPr txBox="1"/>
          <p:nvPr>
            <p:ph idx="1" type="body"/>
          </p:nvPr>
        </p:nvSpPr>
        <p:spPr>
          <a:xfrm>
            <a:off x="311700" y="8947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application will require your username and password which you use everyday for the computers, printers etc. If you need a new password or forgot it then you can just ask the IT technicians.</a:t>
            </a:r>
            <a:endParaRPr/>
          </a:p>
          <a:p>
            <a:pPr indent="0" lvl="0" marL="0" rtl="0" algn="l">
              <a:spcBef>
                <a:spcPts val="1600"/>
              </a:spcBef>
              <a:spcAft>
                <a:spcPts val="1600"/>
              </a:spcAft>
              <a:buNone/>
            </a:pPr>
            <a:r>
              <a:t/>
            </a:r>
            <a:endParaRPr/>
          </a:p>
        </p:txBody>
      </p:sp>
      <p:pic>
        <p:nvPicPr>
          <p:cNvPr id="335" name="Google Shape;335;p50"/>
          <p:cNvPicPr preferRelativeResize="0"/>
          <p:nvPr/>
        </p:nvPicPr>
        <p:blipFill>
          <a:blip r:embed="rId3">
            <a:alphaModFix/>
          </a:blip>
          <a:stretch>
            <a:fillRect/>
          </a:stretch>
        </p:blipFill>
        <p:spPr>
          <a:xfrm>
            <a:off x="415000" y="2019175"/>
            <a:ext cx="4633199" cy="2919075"/>
          </a:xfrm>
          <a:prstGeom prst="rect">
            <a:avLst/>
          </a:prstGeom>
          <a:noFill/>
          <a:ln>
            <a:noFill/>
          </a:ln>
        </p:spPr>
      </p:pic>
      <p:sp>
        <p:nvSpPr>
          <p:cNvPr id="336" name="Google Shape;33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311700" y="778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Information Age</a:t>
            </a:r>
            <a:endParaRPr/>
          </a:p>
        </p:txBody>
      </p:sp>
      <p:sp>
        <p:nvSpPr>
          <p:cNvPr id="342" name="Google Shape;342;p51"/>
          <p:cNvSpPr txBox="1"/>
          <p:nvPr>
            <p:ph idx="1" type="body"/>
          </p:nvPr>
        </p:nvSpPr>
        <p:spPr>
          <a:xfrm>
            <a:off x="311700" y="7979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21st century is also the information age which is also known as the computer age, digital age or new media age. This didn’t escape us when developing this program so that is why it’s available on IOS, Windows, Android OS for your smartphones.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43" name="Google Shape;343;p51"/>
          <p:cNvPicPr preferRelativeResize="0"/>
          <p:nvPr/>
        </p:nvPicPr>
        <p:blipFill rotWithShape="1">
          <a:blip r:embed="rId3">
            <a:alphaModFix/>
          </a:blip>
          <a:srcRect b="15203" l="5179" r="3303" t="15056"/>
          <a:stretch/>
        </p:blipFill>
        <p:spPr>
          <a:xfrm>
            <a:off x="396775" y="2221925"/>
            <a:ext cx="5335000" cy="2710225"/>
          </a:xfrm>
          <a:prstGeom prst="rect">
            <a:avLst/>
          </a:prstGeom>
          <a:noFill/>
          <a:ln>
            <a:noFill/>
          </a:ln>
        </p:spPr>
      </p:pic>
      <p:sp>
        <p:nvSpPr>
          <p:cNvPr id="344" name="Google Shape;34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u="sng">
              <a:latin typeface="Open Sans"/>
              <a:ea typeface="Open Sans"/>
              <a:cs typeface="Open Sans"/>
              <a:sym typeface="Open Sans"/>
            </a:endParaRPr>
          </a:p>
          <a:p>
            <a:pPr indent="0" lvl="0" marL="0" rtl="0" algn="l">
              <a:spcBef>
                <a:spcPts val="0"/>
              </a:spcBef>
              <a:spcAft>
                <a:spcPts val="0"/>
              </a:spcAft>
              <a:buNone/>
            </a:pPr>
            <a:r>
              <a:rPr lang="en"/>
              <a:t>Requirement Analysis</a:t>
            </a:r>
            <a:endParaRPr/>
          </a:p>
        </p:txBody>
      </p:sp>
      <p:sp>
        <p:nvSpPr>
          <p:cNvPr id="85" name="Google Shape;85;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part of the life cycle is where we determine the needs and conditions for our project. It’s critical to the success and failure of our project and these requirements should be documented, measurable and testable etc. The advantages of the requirement analysis phase is that it can provide a checklist for the project and weaknesses is that such checklists can run up hundreds of pages. Non-functional and functional requirements are only some of the requirements needed for this phase. Functional requirements explain and identify the necessary task, action or activity that needs to be complete. Non-functional requirements specify criteria that is used to judge the operating system rather specific behavior.</a:t>
            </a:r>
            <a:endParaRPr/>
          </a:p>
          <a:p>
            <a:pPr indent="0" lvl="0" marL="0" rtl="0" algn="l">
              <a:spcBef>
                <a:spcPts val="1600"/>
              </a:spcBef>
              <a:spcAft>
                <a:spcPts val="1600"/>
              </a:spcAft>
              <a:buNone/>
            </a:pPr>
            <a:r>
              <a:t/>
            </a:r>
            <a:endParaRPr/>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FAQ</a:t>
            </a:r>
            <a:endParaRPr/>
          </a:p>
        </p:txBody>
      </p:sp>
      <p:sp>
        <p:nvSpPr>
          <p:cNvPr id="350" name="Google Shape;350;p5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Why can’t I just stay home and register in?</a:t>
            </a:r>
            <a:endParaRPr/>
          </a:p>
          <a:p>
            <a:pPr indent="0" lvl="0" marL="0" rtl="0" algn="l">
              <a:spcBef>
                <a:spcPts val="0"/>
              </a:spcBef>
              <a:spcAft>
                <a:spcPts val="0"/>
              </a:spcAft>
              <a:buNone/>
            </a:pPr>
            <a:r>
              <a:rPr lang="en"/>
              <a:t>A: This system will only work when connected to the schools or college WiFi.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 Why do we need this new system for?</a:t>
            </a:r>
            <a:endParaRPr/>
          </a:p>
          <a:p>
            <a:pPr indent="0" lvl="0" marL="0" rtl="0" algn="l">
              <a:spcBef>
                <a:spcPts val="0"/>
              </a:spcBef>
              <a:spcAft>
                <a:spcPts val="0"/>
              </a:spcAft>
              <a:buNone/>
            </a:pPr>
            <a:r>
              <a:rPr lang="en"/>
              <a:t>A: So many students don’t sign out because they don’t want to walk over to the main building. This system will eliminate that and make it overall easier.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 Will I be able to view my timetable from this application?</a:t>
            </a:r>
            <a:endParaRPr/>
          </a:p>
          <a:p>
            <a:pPr indent="0" lvl="0" marL="0" rtl="0" algn="l">
              <a:spcBef>
                <a:spcPts val="0"/>
              </a:spcBef>
              <a:spcAft>
                <a:spcPts val="0"/>
              </a:spcAft>
              <a:buNone/>
            </a:pPr>
            <a:r>
              <a:rPr lang="en"/>
              <a:t>A: Yes! This application doesn’t only make it easier to sign in and out but when you’re signing in you will be able to see your timetable just before.</a:t>
            </a:r>
            <a:endParaRPr/>
          </a:p>
          <a:p>
            <a:pPr indent="0" lvl="0" marL="0" rtl="0" algn="l">
              <a:spcBef>
                <a:spcPts val="0"/>
              </a:spcBef>
              <a:spcAft>
                <a:spcPts val="1600"/>
              </a:spcAft>
              <a:buNone/>
            </a:pPr>
            <a:r>
              <a:t/>
            </a:r>
            <a:endParaRPr/>
          </a:p>
        </p:txBody>
      </p:sp>
      <p:sp>
        <p:nvSpPr>
          <p:cNvPr id="351" name="Google Shape;351;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Review Presentation</a:t>
            </a:r>
            <a:endParaRPr/>
          </a:p>
        </p:txBody>
      </p:sp>
      <p:sp>
        <p:nvSpPr>
          <p:cNvPr id="357" name="Google Shape;357;p5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Paul-David Jarvis</a:t>
            </a:r>
            <a:endParaRPr/>
          </a:p>
        </p:txBody>
      </p:sp>
      <p:sp>
        <p:nvSpPr>
          <p:cNvPr id="358" name="Google Shape;358;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
        <p:nvSpPr>
          <p:cNvPr id="364" name="Google Shape;364;p54"/>
          <p:cNvSpPr txBox="1"/>
          <p:nvPr>
            <p:ph type="title"/>
          </p:nvPr>
        </p:nvSpPr>
        <p:spPr>
          <a:xfrm>
            <a:off x="130875" y="1547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Functional and non-functional requirements</a:t>
            </a:r>
            <a:endParaRPr/>
          </a:p>
        </p:txBody>
      </p:sp>
      <p:sp>
        <p:nvSpPr>
          <p:cNvPr id="365" name="Google Shape;365;p54"/>
          <p:cNvSpPr txBox="1"/>
          <p:nvPr>
            <p:ph idx="4294967295" type="body"/>
          </p:nvPr>
        </p:nvSpPr>
        <p:spPr>
          <a:xfrm>
            <a:off x="130875" y="1446800"/>
            <a:ext cx="3999900" cy="30096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Login and Logout.</a:t>
            </a:r>
            <a:endParaRPr sz="1200"/>
          </a:p>
          <a:p>
            <a:pPr indent="-304800" lvl="0" marL="457200" rtl="0" algn="l">
              <a:lnSpc>
                <a:spcPct val="100000"/>
              </a:lnSpc>
              <a:spcBef>
                <a:spcPts val="0"/>
              </a:spcBef>
              <a:spcAft>
                <a:spcPts val="0"/>
              </a:spcAft>
              <a:buSzPts val="1200"/>
              <a:buChar char="❖"/>
            </a:pPr>
            <a:r>
              <a:rPr lang="en" sz="1200"/>
              <a:t>Register In and Out.</a:t>
            </a:r>
            <a:endParaRPr sz="1200"/>
          </a:p>
          <a:p>
            <a:pPr indent="-304800" lvl="0" marL="457200" rtl="0" algn="l">
              <a:lnSpc>
                <a:spcPct val="100000"/>
              </a:lnSpc>
              <a:spcBef>
                <a:spcPts val="0"/>
              </a:spcBef>
              <a:spcAft>
                <a:spcPts val="0"/>
              </a:spcAft>
              <a:buSzPts val="1200"/>
              <a:buChar char="❖"/>
            </a:pPr>
            <a:r>
              <a:rPr lang="en" sz="1200"/>
              <a:t>Display Students Timetables.</a:t>
            </a:r>
            <a:endParaRPr sz="1200"/>
          </a:p>
          <a:p>
            <a:pPr indent="-304800" lvl="0" marL="457200" rtl="0" algn="l">
              <a:lnSpc>
                <a:spcPct val="100000"/>
              </a:lnSpc>
              <a:spcBef>
                <a:spcPts val="0"/>
              </a:spcBef>
              <a:spcAft>
                <a:spcPts val="0"/>
              </a:spcAft>
              <a:buSzPts val="1200"/>
              <a:buChar char="❖"/>
            </a:pPr>
            <a:r>
              <a:rPr lang="en" sz="1200"/>
              <a:t>Display a list of Students who’ve signed in but not out.</a:t>
            </a:r>
            <a:endParaRPr sz="1200"/>
          </a:p>
          <a:p>
            <a:pPr indent="-304800" lvl="0" marL="457200" rtl="0" algn="l">
              <a:lnSpc>
                <a:spcPct val="100000"/>
              </a:lnSpc>
              <a:spcBef>
                <a:spcPts val="0"/>
              </a:spcBef>
              <a:spcAft>
                <a:spcPts val="0"/>
              </a:spcAft>
              <a:buSzPts val="1200"/>
              <a:buChar char="❖"/>
            </a:pPr>
            <a:r>
              <a:rPr lang="en" sz="1200"/>
              <a:t>Filter emergency data by class, first name and last name. </a:t>
            </a:r>
            <a:endParaRPr sz="1200"/>
          </a:p>
          <a:p>
            <a:pPr indent="-304800" lvl="0" marL="457200" rtl="0" algn="l">
              <a:lnSpc>
                <a:spcPct val="100000"/>
              </a:lnSpc>
              <a:spcBef>
                <a:spcPts val="0"/>
              </a:spcBef>
              <a:spcAft>
                <a:spcPts val="0"/>
              </a:spcAft>
              <a:buSzPts val="1200"/>
              <a:buChar char="❖"/>
            </a:pPr>
            <a:r>
              <a:rPr lang="en" sz="1200"/>
              <a:t>Print out emergency data.</a:t>
            </a:r>
            <a:endParaRPr sz="1200"/>
          </a:p>
        </p:txBody>
      </p:sp>
      <p:sp>
        <p:nvSpPr>
          <p:cNvPr id="366" name="Google Shape;366;p54"/>
          <p:cNvSpPr txBox="1"/>
          <p:nvPr>
            <p:ph idx="4294967295" type="body"/>
          </p:nvPr>
        </p:nvSpPr>
        <p:spPr>
          <a:xfrm>
            <a:off x="4651575" y="1446800"/>
            <a:ext cx="3999900" cy="3078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Stores registration data in a table using data adapters.</a:t>
            </a:r>
            <a:endParaRPr sz="1200"/>
          </a:p>
          <a:p>
            <a:pPr indent="-304800" lvl="0" marL="457200" rtl="0" algn="l">
              <a:spcBef>
                <a:spcPts val="0"/>
              </a:spcBef>
              <a:spcAft>
                <a:spcPts val="0"/>
              </a:spcAft>
              <a:buSzPts val="1200"/>
              <a:buChar char="❖"/>
            </a:pPr>
            <a:r>
              <a:rPr lang="en" sz="1200"/>
              <a:t>Reads students registration data and displays it on the emergency menu.</a:t>
            </a:r>
            <a:endParaRPr sz="1200"/>
          </a:p>
          <a:p>
            <a:pPr indent="-304800" lvl="0" marL="457200" rtl="0" algn="l">
              <a:spcBef>
                <a:spcPts val="0"/>
              </a:spcBef>
              <a:spcAft>
                <a:spcPts val="0"/>
              </a:spcAft>
              <a:buSzPts val="1200"/>
              <a:buChar char="❖"/>
            </a:pPr>
            <a:r>
              <a:rPr lang="en" sz="1200"/>
              <a:t>Reads and sorts emergency data by their class, firstname and lastname.</a:t>
            </a:r>
            <a:endParaRPr sz="1200"/>
          </a:p>
          <a:p>
            <a:pPr indent="-304800" lvl="0" marL="457200" rtl="0" algn="l">
              <a:spcBef>
                <a:spcPts val="0"/>
              </a:spcBef>
              <a:spcAft>
                <a:spcPts val="0"/>
              </a:spcAft>
              <a:buSzPts val="1200"/>
              <a:buChar char="❖"/>
            </a:pPr>
            <a:r>
              <a:rPr lang="en" sz="1200"/>
              <a:t>Outputs a message box to the user saying that he signed out and save the results to a database.</a:t>
            </a:r>
            <a:endParaRPr sz="1200"/>
          </a:p>
        </p:txBody>
      </p:sp>
      <p:sp>
        <p:nvSpPr>
          <p:cNvPr id="367" name="Google Shape;367;p54"/>
          <p:cNvSpPr txBox="1"/>
          <p:nvPr/>
        </p:nvSpPr>
        <p:spPr>
          <a:xfrm>
            <a:off x="131075" y="916225"/>
            <a:ext cx="39999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Functional Requirements</a:t>
            </a:r>
            <a:endParaRPr/>
          </a:p>
        </p:txBody>
      </p:sp>
      <p:sp>
        <p:nvSpPr>
          <p:cNvPr id="368" name="Google Shape;368;p54"/>
          <p:cNvSpPr txBox="1"/>
          <p:nvPr/>
        </p:nvSpPr>
        <p:spPr>
          <a:xfrm>
            <a:off x="4651575" y="916225"/>
            <a:ext cx="39999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Non-Functional Requirements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txBox="1"/>
          <p:nvPr>
            <p:ph type="title"/>
          </p:nvPr>
        </p:nvSpPr>
        <p:spPr>
          <a:xfrm>
            <a:off x="311700" y="109575"/>
            <a:ext cx="8520600" cy="45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Entity Relationship Diagram</a:t>
            </a:r>
            <a:endParaRPr sz="1800"/>
          </a:p>
        </p:txBody>
      </p:sp>
      <p:sp>
        <p:nvSpPr>
          <p:cNvPr id="374" name="Google Shape;374;p55"/>
          <p:cNvSpPr txBox="1"/>
          <p:nvPr>
            <p:ph idx="4294967295" type="body"/>
          </p:nvPr>
        </p:nvSpPr>
        <p:spPr>
          <a:xfrm>
            <a:off x="311700" y="561675"/>
            <a:ext cx="8653200" cy="112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Below are two entity relationship diagrams that I’ve designed for my system. The first diagram was one that me and our stakeholders went over and made improvements. We decided to remove several entities such as the admins, pastorals, attendance tracker and teacher timetables. We decided that we did this wasn’t necessary for what the stakeholder wanted so instead we combined all the staff into a single entity (“Staff”).</a:t>
            </a:r>
            <a:endParaRPr sz="1100"/>
          </a:p>
        </p:txBody>
      </p:sp>
      <p:pic>
        <p:nvPicPr>
          <p:cNvPr id="375" name="Google Shape;375;p55"/>
          <p:cNvPicPr preferRelativeResize="0"/>
          <p:nvPr/>
        </p:nvPicPr>
        <p:blipFill>
          <a:blip r:embed="rId3">
            <a:alphaModFix/>
          </a:blip>
          <a:stretch>
            <a:fillRect/>
          </a:stretch>
        </p:blipFill>
        <p:spPr>
          <a:xfrm>
            <a:off x="4645600" y="1690575"/>
            <a:ext cx="4333900" cy="3191149"/>
          </a:xfrm>
          <a:prstGeom prst="rect">
            <a:avLst/>
          </a:prstGeom>
          <a:noFill/>
          <a:ln>
            <a:noFill/>
          </a:ln>
        </p:spPr>
      </p:pic>
      <p:pic>
        <p:nvPicPr>
          <p:cNvPr id="376" name="Google Shape;376;p55"/>
          <p:cNvPicPr preferRelativeResize="0"/>
          <p:nvPr/>
        </p:nvPicPr>
        <p:blipFill>
          <a:blip r:embed="rId4">
            <a:alphaModFix/>
          </a:blip>
          <a:stretch>
            <a:fillRect/>
          </a:stretch>
        </p:blipFill>
        <p:spPr>
          <a:xfrm>
            <a:off x="311699" y="1690575"/>
            <a:ext cx="4333902" cy="3191149"/>
          </a:xfrm>
          <a:prstGeom prst="rect">
            <a:avLst/>
          </a:prstGeom>
          <a:noFill/>
          <a:ln>
            <a:noFill/>
          </a:ln>
        </p:spPr>
      </p:pic>
      <p:sp>
        <p:nvSpPr>
          <p:cNvPr id="377" name="Google Shape;377;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311700" y="109575"/>
            <a:ext cx="8520600" cy="45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Data Flow Diagram Level 0</a:t>
            </a:r>
            <a:endParaRPr sz="1800"/>
          </a:p>
        </p:txBody>
      </p:sp>
      <p:sp>
        <p:nvSpPr>
          <p:cNvPr id="383" name="Google Shape;383;p56"/>
          <p:cNvSpPr txBox="1"/>
          <p:nvPr>
            <p:ph idx="4294967295" type="body"/>
          </p:nvPr>
        </p:nvSpPr>
        <p:spPr>
          <a:xfrm>
            <a:off x="280650" y="533125"/>
            <a:ext cx="8582700" cy="77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We also designed some data flow diagrams which we have shown to our stakeholders and have edited it. The stakeholder decided to remove several entities such as admins and pastorals as well as some others. The first diagram shows that some of the data variables in the data table have been crossed out as we no longer need them as well as some of the data storages.</a:t>
            </a:r>
            <a:endParaRPr sz="1100"/>
          </a:p>
        </p:txBody>
      </p:sp>
      <p:pic>
        <p:nvPicPr>
          <p:cNvPr id="384" name="Google Shape;384;p56"/>
          <p:cNvPicPr preferRelativeResize="0"/>
          <p:nvPr/>
        </p:nvPicPr>
        <p:blipFill>
          <a:blip r:embed="rId3">
            <a:alphaModFix/>
          </a:blip>
          <a:stretch>
            <a:fillRect/>
          </a:stretch>
        </p:blipFill>
        <p:spPr>
          <a:xfrm>
            <a:off x="4498150" y="1854475"/>
            <a:ext cx="4191525" cy="3088499"/>
          </a:xfrm>
          <a:prstGeom prst="rect">
            <a:avLst/>
          </a:prstGeom>
          <a:noFill/>
          <a:ln>
            <a:noFill/>
          </a:ln>
        </p:spPr>
      </p:pic>
      <p:pic>
        <p:nvPicPr>
          <p:cNvPr id="385" name="Google Shape;385;p56"/>
          <p:cNvPicPr preferRelativeResize="0"/>
          <p:nvPr/>
        </p:nvPicPr>
        <p:blipFill>
          <a:blip r:embed="rId4">
            <a:alphaModFix/>
          </a:blip>
          <a:stretch>
            <a:fillRect/>
          </a:stretch>
        </p:blipFill>
        <p:spPr>
          <a:xfrm>
            <a:off x="280650" y="1768975"/>
            <a:ext cx="4036000" cy="3174000"/>
          </a:xfrm>
          <a:prstGeom prst="rect">
            <a:avLst/>
          </a:prstGeom>
          <a:noFill/>
          <a:ln>
            <a:noFill/>
          </a:ln>
        </p:spPr>
      </p:pic>
      <p:sp>
        <p:nvSpPr>
          <p:cNvPr id="386" name="Google Shape;386;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311700" y="109575"/>
            <a:ext cx="8520600" cy="45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Data Flow Diagram Level 1</a:t>
            </a:r>
            <a:endParaRPr sz="1800"/>
          </a:p>
        </p:txBody>
      </p:sp>
      <p:sp>
        <p:nvSpPr>
          <p:cNvPr id="392" name="Google Shape;392;p57"/>
          <p:cNvSpPr txBox="1"/>
          <p:nvPr>
            <p:ph idx="4294967295" type="body"/>
          </p:nvPr>
        </p:nvSpPr>
        <p:spPr>
          <a:xfrm>
            <a:off x="311700" y="561675"/>
            <a:ext cx="8653200" cy="112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100"/>
              <a:t>A level 1 Data Flow Diagram is a more broken down diagram that shows all the processes inside the system rather then just the system which is show in a level 0 diagram. A level 1 diagram will show how the processes works with entities and where the data is going to and from. As you can see from the diagram below, we have a more complex look inside the system.</a:t>
            </a:r>
            <a:endParaRPr sz="1100"/>
          </a:p>
        </p:txBody>
      </p:sp>
      <p:sp>
        <p:nvSpPr>
          <p:cNvPr id="393" name="Google Shape;393;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pic>
        <p:nvPicPr>
          <p:cNvPr id="394" name="Google Shape;394;p57"/>
          <p:cNvPicPr preferRelativeResize="0"/>
          <p:nvPr/>
        </p:nvPicPr>
        <p:blipFill rotWithShape="1">
          <a:blip r:embed="rId3">
            <a:alphaModFix/>
          </a:blip>
          <a:srcRect b="0" l="2976" r="3135" t="13659"/>
          <a:stretch/>
        </p:blipFill>
        <p:spPr>
          <a:xfrm>
            <a:off x="404950" y="1395725"/>
            <a:ext cx="6256651" cy="3480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8"/>
          <p:cNvSpPr txBox="1"/>
          <p:nvPr>
            <p:ph type="title"/>
          </p:nvPr>
        </p:nvSpPr>
        <p:spPr>
          <a:xfrm>
            <a:off x="311700" y="109575"/>
            <a:ext cx="8520600" cy="45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Information Flow Diagram</a:t>
            </a:r>
            <a:endParaRPr sz="1800"/>
          </a:p>
        </p:txBody>
      </p:sp>
      <p:sp>
        <p:nvSpPr>
          <p:cNvPr id="400" name="Google Shape;400;p58"/>
          <p:cNvSpPr txBox="1"/>
          <p:nvPr>
            <p:ph idx="4294967295" type="body"/>
          </p:nvPr>
        </p:nvSpPr>
        <p:spPr>
          <a:xfrm>
            <a:off x="311700" y="561675"/>
            <a:ext cx="8653200" cy="112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This diagram shows how our system will interact with the other systems inside The Littlehampton Academy. The first diagram is the current systems and how they interact with the entities and other processes. The second diagram is what we are proposing, as you can tell we have proposed several differences that we feel will satisfy the stakeholders. We suggest the ability for students to be marked in if they swipe their card and the fire drill registration will be automatically done without the need for staff members to mark students present or not.</a:t>
            </a:r>
            <a:endParaRPr sz="1100"/>
          </a:p>
        </p:txBody>
      </p:sp>
      <p:sp>
        <p:nvSpPr>
          <p:cNvPr id="401" name="Google Shape;401;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pic>
        <p:nvPicPr>
          <p:cNvPr id="402" name="Google Shape;402;p58"/>
          <p:cNvPicPr preferRelativeResize="0"/>
          <p:nvPr/>
        </p:nvPicPr>
        <p:blipFill rotWithShape="1">
          <a:blip r:embed="rId3">
            <a:alphaModFix/>
          </a:blip>
          <a:srcRect b="0" l="5159" r="0" t="10426"/>
          <a:stretch/>
        </p:blipFill>
        <p:spPr>
          <a:xfrm>
            <a:off x="311700" y="1690575"/>
            <a:ext cx="3480674" cy="3206775"/>
          </a:xfrm>
          <a:prstGeom prst="rect">
            <a:avLst/>
          </a:prstGeom>
          <a:noFill/>
          <a:ln>
            <a:noFill/>
          </a:ln>
        </p:spPr>
      </p:pic>
      <p:pic>
        <p:nvPicPr>
          <p:cNvPr id="403" name="Google Shape;403;p58"/>
          <p:cNvPicPr preferRelativeResize="0"/>
          <p:nvPr/>
        </p:nvPicPr>
        <p:blipFill rotWithShape="1">
          <a:blip r:embed="rId4">
            <a:alphaModFix/>
          </a:blip>
          <a:srcRect b="2185" l="4662" r="0" t="8232"/>
          <a:stretch/>
        </p:blipFill>
        <p:spPr>
          <a:xfrm>
            <a:off x="4247475" y="1652850"/>
            <a:ext cx="3696075" cy="3282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9"/>
          <p:cNvSpPr txBox="1"/>
          <p:nvPr>
            <p:ph type="title"/>
          </p:nvPr>
        </p:nvSpPr>
        <p:spPr>
          <a:xfrm>
            <a:off x="311700" y="109575"/>
            <a:ext cx="8520600" cy="45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Class Diagram</a:t>
            </a:r>
            <a:endParaRPr sz="1800"/>
          </a:p>
        </p:txBody>
      </p:sp>
      <p:sp>
        <p:nvSpPr>
          <p:cNvPr id="409" name="Google Shape;409;p59"/>
          <p:cNvSpPr txBox="1"/>
          <p:nvPr>
            <p:ph idx="4294967295" type="body"/>
          </p:nvPr>
        </p:nvSpPr>
        <p:spPr>
          <a:xfrm>
            <a:off x="311700" y="561675"/>
            <a:ext cx="1656900" cy="372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As Well as designing data flow and entity relationship diagrams we also designed a class diagram. The first picture is the first diagram that me and our stakeholders went over and edited. You can see that some classes have been crossed out as we no longer need them. The pastoral, admin, courses, attendance tracker and teacher time table classes have been crossed out.</a:t>
            </a:r>
            <a:endParaRPr sz="1100"/>
          </a:p>
        </p:txBody>
      </p:sp>
      <p:pic>
        <p:nvPicPr>
          <p:cNvPr id="410" name="Google Shape;410;p59"/>
          <p:cNvPicPr preferRelativeResize="0"/>
          <p:nvPr/>
        </p:nvPicPr>
        <p:blipFill rotWithShape="1">
          <a:blip r:embed="rId3">
            <a:alphaModFix/>
          </a:blip>
          <a:srcRect b="0" l="0" r="10674" t="0"/>
          <a:stretch/>
        </p:blipFill>
        <p:spPr>
          <a:xfrm>
            <a:off x="5131925" y="561675"/>
            <a:ext cx="3700375" cy="3432575"/>
          </a:xfrm>
          <a:prstGeom prst="rect">
            <a:avLst/>
          </a:prstGeom>
          <a:noFill/>
          <a:ln>
            <a:noFill/>
          </a:ln>
        </p:spPr>
      </p:pic>
      <p:pic>
        <p:nvPicPr>
          <p:cNvPr id="411" name="Google Shape;411;p59"/>
          <p:cNvPicPr preferRelativeResize="0"/>
          <p:nvPr/>
        </p:nvPicPr>
        <p:blipFill>
          <a:blip r:embed="rId4">
            <a:alphaModFix/>
          </a:blip>
          <a:stretch>
            <a:fillRect/>
          </a:stretch>
        </p:blipFill>
        <p:spPr>
          <a:xfrm>
            <a:off x="2129150" y="561675"/>
            <a:ext cx="2883700" cy="3721974"/>
          </a:xfrm>
          <a:prstGeom prst="rect">
            <a:avLst/>
          </a:prstGeom>
          <a:noFill/>
          <a:ln>
            <a:noFill/>
          </a:ln>
        </p:spPr>
      </p:pic>
      <p:sp>
        <p:nvSpPr>
          <p:cNvPr id="412" name="Google Shape;412;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0"/>
          <p:cNvSpPr txBox="1"/>
          <p:nvPr>
            <p:ph type="title"/>
          </p:nvPr>
        </p:nvSpPr>
        <p:spPr>
          <a:xfrm>
            <a:off x="311700" y="109575"/>
            <a:ext cx="8520600" cy="45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Basic Use Case Diagram</a:t>
            </a:r>
            <a:endParaRPr sz="1800"/>
          </a:p>
        </p:txBody>
      </p:sp>
      <p:sp>
        <p:nvSpPr>
          <p:cNvPr id="418" name="Google Shape;418;p60"/>
          <p:cNvSpPr txBox="1"/>
          <p:nvPr>
            <p:ph idx="4294967295" type="body"/>
          </p:nvPr>
        </p:nvSpPr>
        <p:spPr>
          <a:xfrm>
            <a:off x="311700" y="561675"/>
            <a:ext cx="8662800" cy="13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During the design phase of this project we also designed a basic use case diagram that me and stakeholder went over and edited. The first diagram is the first diagram that have been edited which we can see that we removed the teachers and pastoral staff users as well as removing some of the use cases. We have also added one or two other use cases as well as limiting some use cases to certain users.</a:t>
            </a:r>
            <a:endParaRPr sz="1100"/>
          </a:p>
        </p:txBody>
      </p:sp>
      <p:pic>
        <p:nvPicPr>
          <p:cNvPr id="419" name="Google Shape;419;p60"/>
          <p:cNvPicPr preferRelativeResize="0"/>
          <p:nvPr/>
        </p:nvPicPr>
        <p:blipFill>
          <a:blip r:embed="rId3">
            <a:alphaModFix/>
          </a:blip>
          <a:stretch>
            <a:fillRect/>
          </a:stretch>
        </p:blipFill>
        <p:spPr>
          <a:xfrm>
            <a:off x="4773850" y="1992750"/>
            <a:ext cx="3323413" cy="2964524"/>
          </a:xfrm>
          <a:prstGeom prst="rect">
            <a:avLst/>
          </a:prstGeom>
          <a:noFill/>
          <a:ln>
            <a:noFill/>
          </a:ln>
        </p:spPr>
      </p:pic>
      <p:pic>
        <p:nvPicPr>
          <p:cNvPr id="420" name="Google Shape;420;p60"/>
          <p:cNvPicPr preferRelativeResize="0"/>
          <p:nvPr/>
        </p:nvPicPr>
        <p:blipFill>
          <a:blip r:embed="rId4">
            <a:alphaModFix/>
          </a:blip>
          <a:stretch>
            <a:fillRect/>
          </a:stretch>
        </p:blipFill>
        <p:spPr>
          <a:xfrm>
            <a:off x="311700" y="1984800"/>
            <a:ext cx="4206487" cy="2964525"/>
          </a:xfrm>
          <a:prstGeom prst="rect">
            <a:avLst/>
          </a:prstGeom>
          <a:noFill/>
          <a:ln>
            <a:noFill/>
          </a:ln>
        </p:spPr>
      </p:pic>
      <p:sp>
        <p:nvSpPr>
          <p:cNvPr id="421" name="Google Shape;421;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1"/>
          <p:cNvSpPr txBox="1"/>
          <p:nvPr>
            <p:ph type="title"/>
          </p:nvPr>
        </p:nvSpPr>
        <p:spPr>
          <a:xfrm>
            <a:off x="311700" y="109575"/>
            <a:ext cx="8520600" cy="45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Flowchart Diagram</a:t>
            </a:r>
            <a:endParaRPr sz="1800"/>
          </a:p>
        </p:txBody>
      </p:sp>
      <p:sp>
        <p:nvSpPr>
          <p:cNvPr id="427" name="Google Shape;427;p61"/>
          <p:cNvSpPr txBox="1"/>
          <p:nvPr>
            <p:ph idx="4294967295" type="body"/>
          </p:nvPr>
        </p:nvSpPr>
        <p:spPr>
          <a:xfrm>
            <a:off x="311700" y="561675"/>
            <a:ext cx="8662800" cy="13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We also designed a flowchart during the design phase of our project. This diagram shows our stakeholder the algorithm or process that our project will do and take, as well as the options on either the student or staff side. The flowchart shows the steps that our project takes in several different boxes. This includes the start and end, manuel inputs, decisions made and where data is saved to the database.</a:t>
            </a:r>
            <a:endParaRPr sz="1100"/>
          </a:p>
        </p:txBody>
      </p:sp>
      <p:pic>
        <p:nvPicPr>
          <p:cNvPr id="428" name="Google Shape;428;p61"/>
          <p:cNvPicPr preferRelativeResize="0"/>
          <p:nvPr/>
        </p:nvPicPr>
        <p:blipFill>
          <a:blip r:embed="rId3">
            <a:alphaModFix/>
          </a:blip>
          <a:stretch>
            <a:fillRect/>
          </a:stretch>
        </p:blipFill>
        <p:spPr>
          <a:xfrm>
            <a:off x="394600" y="1668950"/>
            <a:ext cx="5076200" cy="3243900"/>
          </a:xfrm>
          <a:prstGeom prst="rect">
            <a:avLst/>
          </a:prstGeom>
          <a:noFill/>
          <a:ln>
            <a:noFill/>
          </a:ln>
        </p:spPr>
      </p:pic>
      <p:sp>
        <p:nvSpPr>
          <p:cNvPr id="429" name="Google Shape;429;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92" name="Google Shape;92;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stage is to work out the details of the program. This includes designing the visual appearance, the software programming and can be done by designing a variety of diagrams such as pseudo code, Data-flow and flowcharts. This is the stage where you develop and document a bunch of models for the business system such as using unified modelling language for case diagrams, activity diagrams etc.</a:t>
            </a:r>
            <a:endParaRPr/>
          </a:p>
          <a:p>
            <a:pPr indent="0" lvl="0" marL="0" rtl="0" algn="l">
              <a:spcBef>
                <a:spcPts val="1600"/>
              </a:spcBef>
              <a:spcAft>
                <a:spcPts val="1600"/>
              </a:spcAft>
              <a:buNone/>
            </a:pPr>
            <a:r>
              <a:t/>
            </a:r>
            <a:endParaRPr/>
          </a:p>
        </p:txBody>
      </p:sp>
      <p:sp>
        <p:nvSpPr>
          <p:cNvPr id="93" name="Google Shape;9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2"/>
          <p:cNvSpPr txBox="1"/>
          <p:nvPr>
            <p:ph type="title"/>
          </p:nvPr>
        </p:nvSpPr>
        <p:spPr>
          <a:xfrm>
            <a:off x="311700" y="109575"/>
            <a:ext cx="8520600" cy="45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Jackson structured programming Diagram</a:t>
            </a:r>
            <a:endParaRPr sz="1800"/>
          </a:p>
        </p:txBody>
      </p:sp>
      <p:sp>
        <p:nvSpPr>
          <p:cNvPr id="435" name="Google Shape;435;p62"/>
          <p:cNvSpPr txBox="1"/>
          <p:nvPr>
            <p:ph idx="4294967295" type="body"/>
          </p:nvPr>
        </p:nvSpPr>
        <p:spPr>
          <a:xfrm>
            <a:off x="311700" y="561675"/>
            <a:ext cx="8662800" cy="13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A jackson diagram was another diagram that we created to help show the stakeholder a detailed view of our project. The jackson diagram is very similar to a flowchart but have three different branches showing the different processes and having them broken down to extremely simple boxes.</a:t>
            </a:r>
            <a:endParaRPr sz="1100"/>
          </a:p>
        </p:txBody>
      </p:sp>
      <p:sp>
        <p:nvSpPr>
          <p:cNvPr id="436" name="Google Shape;436;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pic>
        <p:nvPicPr>
          <p:cNvPr id="437" name="Google Shape;437;p62"/>
          <p:cNvPicPr preferRelativeResize="0"/>
          <p:nvPr/>
        </p:nvPicPr>
        <p:blipFill>
          <a:blip r:embed="rId3">
            <a:alphaModFix/>
          </a:blip>
          <a:stretch>
            <a:fillRect/>
          </a:stretch>
        </p:blipFill>
        <p:spPr>
          <a:xfrm>
            <a:off x="436725" y="1292900"/>
            <a:ext cx="6187626" cy="3523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3"/>
          <p:cNvSpPr txBox="1"/>
          <p:nvPr>
            <p:ph type="title"/>
          </p:nvPr>
        </p:nvSpPr>
        <p:spPr>
          <a:xfrm>
            <a:off x="311700" y="315925"/>
            <a:ext cx="8520600" cy="4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Project Time Scale</a:t>
            </a:r>
            <a:endParaRPr sz="1800"/>
          </a:p>
        </p:txBody>
      </p:sp>
      <p:sp>
        <p:nvSpPr>
          <p:cNvPr id="443" name="Google Shape;443;p63"/>
          <p:cNvSpPr txBox="1"/>
          <p:nvPr>
            <p:ph idx="1" type="body"/>
          </p:nvPr>
        </p:nvSpPr>
        <p:spPr>
          <a:xfrm>
            <a:off x="311700" y="2354150"/>
            <a:ext cx="4845300" cy="19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Design</a:t>
            </a:r>
            <a:endParaRPr b="1" sz="1100"/>
          </a:p>
          <a:p>
            <a:pPr indent="0" lvl="0" marL="0" rtl="0" algn="l">
              <a:spcBef>
                <a:spcPts val="0"/>
              </a:spcBef>
              <a:spcAft>
                <a:spcPts val="0"/>
              </a:spcAft>
              <a:buNone/>
            </a:pPr>
            <a:r>
              <a:rPr lang="en" sz="1100"/>
              <a:t>SmartPhone Layout - Started 16th Mar - Finished 21st Mar</a:t>
            </a:r>
            <a:endParaRPr sz="1100"/>
          </a:p>
          <a:p>
            <a:pPr indent="0" lvl="0" marL="0" rtl="0" algn="l">
              <a:lnSpc>
                <a:spcPct val="100000"/>
              </a:lnSpc>
              <a:spcBef>
                <a:spcPts val="0"/>
              </a:spcBef>
              <a:spcAft>
                <a:spcPts val="0"/>
              </a:spcAft>
              <a:buNone/>
            </a:pPr>
            <a:r>
              <a:rPr lang="en" sz="1100"/>
              <a:t>System Instructions - Started 15th Mar - Finished 15th Mar</a:t>
            </a:r>
            <a:endParaRPr sz="1100"/>
          </a:p>
          <a:p>
            <a:pPr indent="0" lvl="0" marL="0" rtl="0" algn="l">
              <a:lnSpc>
                <a:spcPct val="100000"/>
              </a:lnSpc>
              <a:spcBef>
                <a:spcPts val="0"/>
              </a:spcBef>
              <a:spcAft>
                <a:spcPts val="0"/>
              </a:spcAft>
              <a:buClr>
                <a:schemeClr val="dk1"/>
              </a:buClr>
              <a:buSzPts val="1100"/>
              <a:buFont typeface="Arial"/>
              <a:buNone/>
            </a:pPr>
            <a:r>
              <a:rPr lang="en" sz="1100"/>
              <a:t>DataBase Tables - Started 19th Feb - Finished 9th Mar</a:t>
            </a:r>
            <a:endParaRPr sz="1100"/>
          </a:p>
          <a:p>
            <a:pPr indent="0" lvl="0" marL="0" rtl="0" algn="l">
              <a:lnSpc>
                <a:spcPct val="100000"/>
              </a:lnSpc>
              <a:spcBef>
                <a:spcPts val="0"/>
              </a:spcBef>
              <a:spcAft>
                <a:spcPts val="0"/>
              </a:spcAft>
              <a:buNone/>
            </a:pPr>
            <a:r>
              <a:rPr lang="en" sz="1100"/>
              <a:t>Evaluation Criteria - Started 28th Feb - Finished 9th Mar</a:t>
            </a:r>
            <a:endParaRPr sz="1100"/>
          </a:p>
          <a:p>
            <a:pPr indent="0" lvl="0" marL="0" rtl="0" algn="l">
              <a:lnSpc>
                <a:spcPct val="100000"/>
              </a:lnSpc>
              <a:spcBef>
                <a:spcPts val="0"/>
              </a:spcBef>
              <a:spcAft>
                <a:spcPts val="0"/>
              </a:spcAft>
              <a:buClr>
                <a:schemeClr val="dk1"/>
              </a:buClr>
              <a:buSzPts val="1100"/>
              <a:buFont typeface="Arial"/>
              <a:buNone/>
            </a:pPr>
            <a:r>
              <a:rPr lang="en" sz="1100"/>
              <a:t>Form Plans - Started 19th Feb -  Finished 9th Mar</a:t>
            </a:r>
            <a:endParaRPr sz="1100"/>
          </a:p>
          <a:p>
            <a:pPr indent="0" lvl="0" marL="0" rtl="0" algn="l">
              <a:lnSpc>
                <a:spcPct val="100000"/>
              </a:lnSpc>
              <a:spcBef>
                <a:spcPts val="0"/>
              </a:spcBef>
              <a:spcAft>
                <a:spcPts val="0"/>
              </a:spcAft>
              <a:buClr>
                <a:schemeClr val="dk1"/>
              </a:buClr>
              <a:buSzPts val="1100"/>
              <a:buFont typeface="Arial"/>
              <a:buNone/>
            </a:pPr>
            <a:r>
              <a:rPr lang="en" sz="1100"/>
              <a:t>Entity Relationship Diagram - Started 19th Jan  - Finished 9th Mar </a:t>
            </a:r>
            <a:endParaRPr sz="1100"/>
          </a:p>
          <a:p>
            <a:pPr indent="0" lvl="0" marL="0" rtl="0" algn="l">
              <a:lnSpc>
                <a:spcPct val="100000"/>
              </a:lnSpc>
              <a:spcBef>
                <a:spcPts val="0"/>
              </a:spcBef>
              <a:spcAft>
                <a:spcPts val="0"/>
              </a:spcAft>
              <a:buClr>
                <a:schemeClr val="dk1"/>
              </a:buClr>
              <a:buSzPts val="1100"/>
              <a:buFont typeface="Arial"/>
              <a:buNone/>
            </a:pPr>
            <a:r>
              <a:rPr lang="en" sz="1100"/>
              <a:t>Data Flow Diagram level 0 - Started 19th Jan  - Finished 9th Mar</a:t>
            </a:r>
            <a:endParaRPr sz="1100"/>
          </a:p>
          <a:p>
            <a:pPr indent="0" lvl="0" marL="0" rtl="0" algn="l">
              <a:lnSpc>
                <a:spcPct val="100000"/>
              </a:lnSpc>
              <a:spcBef>
                <a:spcPts val="0"/>
              </a:spcBef>
              <a:spcAft>
                <a:spcPts val="0"/>
              </a:spcAft>
              <a:buClr>
                <a:schemeClr val="dk1"/>
              </a:buClr>
              <a:buSzPts val="1100"/>
              <a:buFont typeface="Arial"/>
              <a:buNone/>
            </a:pPr>
            <a:r>
              <a:rPr lang="en" sz="1100"/>
              <a:t>Data Flow Diagram Level 1 - Started 9th Mar - Finished 14th Mar</a:t>
            </a:r>
            <a:endParaRPr sz="1100"/>
          </a:p>
          <a:p>
            <a:pPr indent="0" lvl="0" marL="0" rtl="0" algn="l">
              <a:lnSpc>
                <a:spcPct val="100000"/>
              </a:lnSpc>
              <a:spcBef>
                <a:spcPts val="0"/>
              </a:spcBef>
              <a:spcAft>
                <a:spcPts val="0"/>
              </a:spcAft>
              <a:buClr>
                <a:schemeClr val="dk1"/>
              </a:buClr>
              <a:buSzPts val="1100"/>
              <a:buFont typeface="Arial"/>
              <a:buNone/>
            </a:pPr>
            <a:r>
              <a:rPr lang="en" sz="1100"/>
              <a:t>Information Flow Diagram - Started 15th Mar - Finished 6th Feb</a:t>
            </a:r>
            <a:endParaRPr sz="1100"/>
          </a:p>
          <a:p>
            <a:pPr indent="0" lvl="0" marL="0" rtl="0" algn="l">
              <a:lnSpc>
                <a:spcPct val="100000"/>
              </a:lnSpc>
              <a:spcBef>
                <a:spcPts val="0"/>
              </a:spcBef>
              <a:spcAft>
                <a:spcPts val="0"/>
              </a:spcAft>
              <a:buClr>
                <a:schemeClr val="dk1"/>
              </a:buClr>
              <a:buSzPts val="1100"/>
              <a:buFont typeface="Arial"/>
              <a:buNone/>
            </a:pPr>
            <a:r>
              <a:rPr lang="en" sz="1100"/>
              <a:t>Basic Use Case Diagram - Started 7th Feb - Finished 14th Mar</a:t>
            </a:r>
            <a:endParaRPr sz="1100"/>
          </a:p>
          <a:p>
            <a:pPr indent="0" lvl="0" marL="0" rtl="0" algn="l">
              <a:lnSpc>
                <a:spcPct val="100000"/>
              </a:lnSpc>
              <a:spcBef>
                <a:spcPts val="0"/>
              </a:spcBef>
              <a:spcAft>
                <a:spcPts val="0"/>
              </a:spcAft>
              <a:buClr>
                <a:schemeClr val="dk1"/>
              </a:buClr>
              <a:buSzPts val="1100"/>
              <a:buFont typeface="Arial"/>
              <a:buNone/>
            </a:pPr>
            <a:r>
              <a:rPr lang="en" sz="1100"/>
              <a:t>Class Diagram - Started 4th Mar - Finished 22nd Mar</a:t>
            </a:r>
            <a:endParaRPr sz="1100"/>
          </a:p>
          <a:p>
            <a:pPr indent="0" lvl="0" marL="0" rtl="0" algn="l">
              <a:lnSpc>
                <a:spcPct val="100000"/>
              </a:lnSpc>
              <a:spcBef>
                <a:spcPts val="0"/>
              </a:spcBef>
              <a:spcAft>
                <a:spcPts val="0"/>
              </a:spcAft>
              <a:buClr>
                <a:schemeClr val="dk1"/>
              </a:buClr>
              <a:buSzPts val="1100"/>
              <a:buFont typeface="Arial"/>
              <a:buNone/>
            </a:pPr>
            <a:r>
              <a:rPr lang="en" sz="1100"/>
              <a:t>Flowchart Diagram - Started 19th Jan - Finished 23rd March</a:t>
            </a:r>
            <a:endParaRPr sz="1100"/>
          </a:p>
          <a:p>
            <a:pPr indent="0" lvl="0" marL="0" rtl="0" algn="l">
              <a:lnSpc>
                <a:spcPct val="100000"/>
              </a:lnSpc>
              <a:spcBef>
                <a:spcPts val="0"/>
              </a:spcBef>
              <a:spcAft>
                <a:spcPts val="0"/>
              </a:spcAft>
              <a:buClr>
                <a:schemeClr val="dk1"/>
              </a:buClr>
              <a:buSzPts val="1100"/>
              <a:buFont typeface="Arial"/>
              <a:buNone/>
            </a:pPr>
            <a:r>
              <a:rPr lang="en" sz="1100"/>
              <a:t>Jackson Diagram - Started 2nd May - Finished 4th May</a:t>
            </a:r>
            <a:endParaRPr sz="1100"/>
          </a:p>
          <a:p>
            <a:pPr indent="0" lvl="0" marL="0" rtl="0" algn="l">
              <a:lnSpc>
                <a:spcPct val="100000"/>
              </a:lnSpc>
              <a:spcBef>
                <a:spcPts val="0"/>
              </a:spcBef>
              <a:spcAft>
                <a:spcPts val="0"/>
              </a:spcAft>
              <a:buClr>
                <a:schemeClr val="dk1"/>
              </a:buClr>
              <a:buSzPts val="1100"/>
              <a:buFont typeface="Arial"/>
              <a:buNone/>
            </a:pPr>
            <a:r>
              <a:t/>
            </a:r>
            <a:endParaRPr sz="1100"/>
          </a:p>
          <a:p>
            <a:pPr indent="0" lvl="0" marL="0" rtl="0" algn="l">
              <a:lnSpc>
                <a:spcPct val="100000"/>
              </a:lnSpc>
              <a:spcBef>
                <a:spcPts val="0"/>
              </a:spcBef>
              <a:spcAft>
                <a:spcPts val="0"/>
              </a:spcAft>
              <a:buClr>
                <a:schemeClr val="dk1"/>
              </a:buClr>
              <a:buSzPts val="1100"/>
              <a:buFont typeface="Arial"/>
              <a:buNone/>
            </a:pPr>
            <a:r>
              <a:t/>
            </a:r>
            <a:endParaRPr sz="1100"/>
          </a:p>
        </p:txBody>
      </p:sp>
      <p:sp>
        <p:nvSpPr>
          <p:cNvPr id="444" name="Google Shape;444;p63"/>
          <p:cNvSpPr txBox="1"/>
          <p:nvPr>
            <p:ph idx="2" type="body"/>
          </p:nvPr>
        </p:nvSpPr>
        <p:spPr>
          <a:xfrm>
            <a:off x="5027425" y="769225"/>
            <a:ext cx="3999900" cy="19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Testing</a:t>
            </a:r>
            <a:endParaRPr b="1" sz="1100"/>
          </a:p>
          <a:p>
            <a:pPr indent="0" lvl="0" marL="0" rtl="0" algn="l">
              <a:spcBef>
                <a:spcPts val="0"/>
              </a:spcBef>
              <a:spcAft>
                <a:spcPts val="0"/>
              </a:spcAft>
              <a:buNone/>
            </a:pPr>
            <a:r>
              <a:rPr lang="en" sz="1100"/>
              <a:t>Test Table - Started 9th Feb - Finished 24th Feb</a:t>
            </a:r>
            <a:endParaRPr sz="1100"/>
          </a:p>
          <a:p>
            <a:pPr indent="0" lvl="0" marL="0" rtl="0" algn="l">
              <a:lnSpc>
                <a:spcPct val="100000"/>
              </a:lnSpc>
              <a:spcBef>
                <a:spcPts val="0"/>
              </a:spcBef>
              <a:spcAft>
                <a:spcPts val="0"/>
              </a:spcAft>
              <a:buClr>
                <a:schemeClr val="dk1"/>
              </a:buClr>
              <a:buSzPts val="1100"/>
              <a:buFont typeface="Arial"/>
              <a:buNone/>
            </a:pPr>
            <a:r>
              <a:rPr lang="en" sz="1100"/>
              <a:t>Evaluation Criteria - Started 28th Feb - Finished 9th Mar</a:t>
            </a:r>
            <a:endParaRPr b="1" sz="1100"/>
          </a:p>
        </p:txBody>
      </p:sp>
      <p:sp>
        <p:nvSpPr>
          <p:cNvPr id="445" name="Google Shape;445;p63"/>
          <p:cNvSpPr txBox="1"/>
          <p:nvPr>
            <p:ph idx="1" type="body"/>
          </p:nvPr>
        </p:nvSpPr>
        <p:spPr>
          <a:xfrm>
            <a:off x="311700" y="769225"/>
            <a:ext cx="4390200" cy="19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Requirement Analysis</a:t>
            </a:r>
            <a:endParaRPr b="1" sz="1100"/>
          </a:p>
          <a:p>
            <a:pPr indent="0" lvl="0" marL="0" rtl="0" algn="l">
              <a:lnSpc>
                <a:spcPct val="100000"/>
              </a:lnSpc>
              <a:spcBef>
                <a:spcPts val="0"/>
              </a:spcBef>
              <a:spcAft>
                <a:spcPts val="0"/>
              </a:spcAft>
              <a:buClr>
                <a:schemeClr val="dk1"/>
              </a:buClr>
              <a:buSzPts val="1100"/>
              <a:buFont typeface="Arial"/>
              <a:buNone/>
            </a:pPr>
            <a:r>
              <a:rPr lang="en" sz="1100"/>
              <a:t>Methodologies Report - Started 30th Oct - Finished 5th Mar</a:t>
            </a:r>
            <a:endParaRPr sz="1100"/>
          </a:p>
          <a:p>
            <a:pPr indent="0" lvl="0" marL="0" rtl="0" algn="l">
              <a:lnSpc>
                <a:spcPct val="100000"/>
              </a:lnSpc>
              <a:spcBef>
                <a:spcPts val="0"/>
              </a:spcBef>
              <a:spcAft>
                <a:spcPts val="0"/>
              </a:spcAft>
              <a:buNone/>
            </a:pPr>
            <a:r>
              <a:rPr lang="en" sz="1100"/>
              <a:t>Stakeholder Pitch - Started 29th Jan - Finished 9th Mar</a:t>
            </a:r>
            <a:endParaRPr sz="1100"/>
          </a:p>
          <a:p>
            <a:pPr indent="0" lvl="0" marL="0" rtl="0" algn="l">
              <a:lnSpc>
                <a:spcPct val="100000"/>
              </a:lnSpc>
              <a:spcBef>
                <a:spcPts val="0"/>
              </a:spcBef>
              <a:spcAft>
                <a:spcPts val="0"/>
              </a:spcAft>
              <a:buClr>
                <a:schemeClr val="dk1"/>
              </a:buClr>
              <a:buSzPts val="1100"/>
              <a:buFont typeface="Arial"/>
              <a:buNone/>
            </a:pPr>
            <a:r>
              <a:rPr lang="en" sz="1100"/>
              <a:t>Life Cycles PowerPoint - Started 2nd Feb - Finished 5th Mar</a:t>
            </a:r>
            <a:endParaRPr sz="1100"/>
          </a:p>
          <a:p>
            <a:pPr indent="0" lvl="0" marL="0" rtl="0" algn="l">
              <a:lnSpc>
                <a:spcPct val="100000"/>
              </a:lnSpc>
              <a:spcBef>
                <a:spcPts val="0"/>
              </a:spcBef>
              <a:spcAft>
                <a:spcPts val="0"/>
              </a:spcAft>
              <a:buClr>
                <a:schemeClr val="dk1"/>
              </a:buClr>
              <a:buSzPts val="1100"/>
              <a:buFont typeface="Arial"/>
              <a:buNone/>
            </a:pPr>
            <a:r>
              <a:rPr lang="en" sz="1100"/>
              <a:t>System Requirements - Started 28th Feb - Finished 14th Mar</a:t>
            </a:r>
            <a:endParaRPr sz="1100"/>
          </a:p>
          <a:p>
            <a:pPr indent="0" lvl="0" marL="0" rtl="0" algn="l">
              <a:lnSpc>
                <a:spcPct val="100000"/>
              </a:lnSpc>
              <a:spcBef>
                <a:spcPts val="0"/>
              </a:spcBef>
              <a:spcAft>
                <a:spcPts val="0"/>
              </a:spcAft>
              <a:buClr>
                <a:schemeClr val="dk1"/>
              </a:buClr>
              <a:buSzPts val="1100"/>
              <a:buFont typeface="Arial"/>
              <a:buNone/>
            </a:pPr>
            <a:r>
              <a:rPr lang="en" sz="1100"/>
              <a:t>Evaluation Criteria - Started 28th Feb- Finished 9th Mar</a:t>
            </a:r>
            <a:endParaRPr sz="1100"/>
          </a:p>
          <a:p>
            <a:pPr indent="0" lvl="0" marL="0" rtl="0" algn="l">
              <a:lnSpc>
                <a:spcPct val="100000"/>
              </a:lnSpc>
              <a:spcBef>
                <a:spcPts val="0"/>
              </a:spcBef>
              <a:spcAft>
                <a:spcPts val="0"/>
              </a:spcAft>
              <a:buClr>
                <a:schemeClr val="dk1"/>
              </a:buClr>
              <a:buSzPts val="1100"/>
              <a:buFont typeface="Arial"/>
              <a:buNone/>
            </a:pPr>
            <a:r>
              <a:rPr lang="en" sz="1100"/>
              <a:t>Interview Information - Started 28th Feb - Finished 1st Mar</a:t>
            </a:r>
            <a:endParaRPr sz="1100"/>
          </a:p>
          <a:p>
            <a:pPr indent="0" lvl="0" marL="0" rtl="0" algn="l">
              <a:lnSpc>
                <a:spcPct val="100000"/>
              </a:lnSpc>
              <a:spcBef>
                <a:spcPts val="0"/>
              </a:spcBef>
              <a:spcAft>
                <a:spcPts val="0"/>
              </a:spcAft>
              <a:buNone/>
            </a:pPr>
            <a:r>
              <a:rPr lang="en" sz="1100"/>
              <a:t>Backend Alternatives - Started 2nd Mar - Finished 9th Mar</a:t>
            </a:r>
            <a:endParaRPr b="1" sz="1100"/>
          </a:p>
        </p:txBody>
      </p:sp>
      <p:sp>
        <p:nvSpPr>
          <p:cNvPr id="446" name="Google Shape;446;p63"/>
          <p:cNvSpPr txBox="1"/>
          <p:nvPr>
            <p:ph idx="2" type="body"/>
          </p:nvPr>
        </p:nvSpPr>
        <p:spPr>
          <a:xfrm>
            <a:off x="5027425" y="2893498"/>
            <a:ext cx="3999900" cy="19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Implementation</a:t>
            </a:r>
            <a:endParaRPr sz="1100"/>
          </a:p>
          <a:p>
            <a:pPr indent="0" lvl="0" marL="0" rtl="0" algn="l">
              <a:lnSpc>
                <a:spcPct val="100000"/>
              </a:lnSpc>
              <a:spcBef>
                <a:spcPts val="0"/>
              </a:spcBef>
              <a:spcAft>
                <a:spcPts val="0"/>
              </a:spcAft>
              <a:buClr>
                <a:schemeClr val="dk1"/>
              </a:buClr>
              <a:buSzPts val="1100"/>
              <a:buFont typeface="Arial"/>
              <a:buNone/>
            </a:pPr>
            <a:r>
              <a:rPr lang="en" sz="1100"/>
              <a:t>System Validations - Started 28th Feb - Finished 21st Mar</a:t>
            </a:r>
            <a:endParaRPr sz="1100"/>
          </a:p>
          <a:p>
            <a:pPr indent="0" lvl="0" marL="0" rtl="0" algn="l">
              <a:lnSpc>
                <a:spcPct val="100000"/>
              </a:lnSpc>
              <a:spcBef>
                <a:spcPts val="0"/>
              </a:spcBef>
              <a:spcAft>
                <a:spcPts val="0"/>
              </a:spcAft>
              <a:buClr>
                <a:schemeClr val="dk1"/>
              </a:buClr>
              <a:buSzPts val="1100"/>
              <a:buFont typeface="Arial"/>
              <a:buNone/>
            </a:pPr>
            <a:r>
              <a:rPr lang="en" sz="1100"/>
              <a:t>The After Report - Started 1st Feb - Finished 12th Mar</a:t>
            </a:r>
            <a:endParaRPr sz="1100"/>
          </a:p>
          <a:p>
            <a:pPr indent="0" lvl="0" marL="0" rtl="0" algn="l">
              <a:lnSpc>
                <a:spcPct val="100000"/>
              </a:lnSpc>
              <a:spcBef>
                <a:spcPts val="0"/>
              </a:spcBef>
              <a:spcAft>
                <a:spcPts val="0"/>
              </a:spcAft>
              <a:buClr>
                <a:schemeClr val="dk1"/>
              </a:buClr>
              <a:buSzPts val="1100"/>
              <a:buFont typeface="Arial"/>
              <a:buNone/>
            </a:pPr>
            <a:r>
              <a:rPr lang="en" sz="1100"/>
              <a:t>Sixth Form Registration System - Started 7th Feb - 14th Mar</a:t>
            </a:r>
            <a:endParaRPr sz="1100"/>
          </a:p>
          <a:p>
            <a:pPr indent="0" lvl="0" marL="0" rtl="0" algn="l">
              <a:lnSpc>
                <a:spcPct val="100000"/>
              </a:lnSpc>
              <a:spcBef>
                <a:spcPts val="0"/>
              </a:spcBef>
              <a:spcAft>
                <a:spcPts val="0"/>
              </a:spcAft>
              <a:buClr>
                <a:schemeClr val="dk1"/>
              </a:buClr>
              <a:buSzPts val="1100"/>
              <a:buFont typeface="Arial"/>
              <a:buNone/>
            </a:pPr>
            <a:r>
              <a:rPr lang="en" sz="1100"/>
              <a:t>Issues Encountered - Started 1st Mar - Finished 23rd Mar</a:t>
            </a:r>
            <a:endParaRPr sz="11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b="1"/>
          </a:p>
        </p:txBody>
      </p:sp>
      <p:sp>
        <p:nvSpPr>
          <p:cNvPr id="447" name="Google Shape;447;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u="sng">
              <a:latin typeface="Arial"/>
              <a:ea typeface="Arial"/>
              <a:cs typeface="Arial"/>
              <a:sym typeface="Arial"/>
            </a:endParaRPr>
          </a:p>
          <a:p>
            <a:pPr indent="0" lvl="0" marL="0" rtl="0" algn="l">
              <a:spcBef>
                <a:spcPts val="0"/>
              </a:spcBef>
              <a:spcAft>
                <a:spcPts val="0"/>
              </a:spcAft>
              <a:buNone/>
            </a:pPr>
            <a:r>
              <a:rPr lang="en"/>
              <a:t>Testing</a:t>
            </a:r>
            <a:endParaRPr/>
          </a:p>
        </p:txBody>
      </p:sp>
      <p:sp>
        <p:nvSpPr>
          <p:cNvPr id="99" name="Google Shape;99;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stage involves testing the program under the conditions given by your client. You need to identify any bugs or glitches in this stage. The testing stage is important to making sure that your product actually works. During the testing stage, the developers would typically try to discover bugs or errors that have to be fixed before the product is deployed for beta testers.</a:t>
            </a:r>
            <a:endParaRPr/>
          </a:p>
          <a:p>
            <a:pPr indent="0" lvl="0" marL="0" rtl="0" algn="l">
              <a:spcBef>
                <a:spcPts val="1600"/>
              </a:spcBef>
              <a:spcAft>
                <a:spcPts val="0"/>
              </a:spcAft>
              <a:buClr>
                <a:schemeClr val="dk1"/>
              </a:buClr>
              <a:buSzPts val="1100"/>
              <a:buFont typeface="Arial"/>
              <a:buNone/>
            </a:pPr>
            <a:r>
              <a:rPr lang="en"/>
              <a:t>This could be shown by a testing table where you list several tests that could be done and your expectation of the result and the actual result.</a:t>
            </a:r>
            <a:endParaRPr/>
          </a:p>
          <a:p>
            <a:pPr indent="0" lvl="0" marL="0" rtl="0" algn="l">
              <a:spcBef>
                <a:spcPts val="1600"/>
              </a:spcBef>
              <a:spcAft>
                <a:spcPts val="1600"/>
              </a:spcAft>
              <a:buNone/>
            </a:pPr>
            <a:r>
              <a:t/>
            </a:r>
            <a:endParaRPr/>
          </a:p>
        </p:txBody>
      </p:sp>
      <p:sp>
        <p:nvSpPr>
          <p:cNvPr id="100" name="Google Shape;10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u="sng">
              <a:latin typeface="Arial"/>
              <a:ea typeface="Arial"/>
              <a:cs typeface="Arial"/>
              <a:sym typeface="Arial"/>
            </a:endParaRPr>
          </a:p>
          <a:p>
            <a:pPr indent="0" lvl="0" marL="0" rtl="0" algn="l">
              <a:spcBef>
                <a:spcPts val="0"/>
              </a:spcBef>
              <a:spcAft>
                <a:spcPts val="0"/>
              </a:spcAft>
              <a:buNone/>
            </a:pPr>
            <a:r>
              <a:rPr lang="en"/>
              <a:t>Implementation</a:t>
            </a:r>
            <a:endParaRPr/>
          </a:p>
        </p:txBody>
      </p:sp>
      <p:sp>
        <p:nvSpPr>
          <p:cNvPr id="106" name="Google Shape;106;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implementation stage is where your product is written using a variety of coding languages such as visual basic, C, javascript and python etc. This stage relies on the amount of details of all your diagrams you would’ve designed during the design stage. If all your diagrams are well done then the implementation stage should be relatively easy as all your variables and datatypes are written down, the processes and data stores are in your diagrams etc.</a:t>
            </a:r>
            <a:endParaRPr/>
          </a:p>
          <a:p>
            <a:pPr indent="0" lvl="0" marL="0" rtl="0" algn="l">
              <a:spcBef>
                <a:spcPts val="1600"/>
              </a:spcBef>
              <a:spcAft>
                <a:spcPts val="1600"/>
              </a:spcAft>
              <a:buNone/>
            </a:pPr>
            <a:r>
              <a:t/>
            </a:r>
            <a:endParaRPr/>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u="sng">
              <a:latin typeface="Arial"/>
              <a:ea typeface="Arial"/>
              <a:cs typeface="Arial"/>
              <a:sym typeface="Arial"/>
            </a:endParaRPr>
          </a:p>
          <a:p>
            <a:pPr indent="0" lvl="0" marL="0" rtl="0" algn="l">
              <a:spcBef>
                <a:spcPts val="0"/>
              </a:spcBef>
              <a:spcAft>
                <a:spcPts val="0"/>
              </a:spcAft>
              <a:buNone/>
            </a:pPr>
            <a:r>
              <a:rPr lang="en"/>
              <a:t>Deployment</a:t>
            </a:r>
            <a:endParaRPr/>
          </a:p>
        </p:txBody>
      </p:sp>
      <p:sp>
        <p:nvSpPr>
          <p:cNvPr id="113" name="Google Shape;113;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en"/>
              <a:t>The deployment stage is when the product is released to the public and they’re to use the product and provide feedback. This stage is efficient for routing out errors as the chances of finding serious problems within your product increase with everyone who uses 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
        <p:nvSpPr>
          <p:cNvPr id="114" name="Google Shape;11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u="sng">
              <a:latin typeface="Arial"/>
              <a:ea typeface="Arial"/>
              <a:cs typeface="Arial"/>
              <a:sym typeface="Arial"/>
            </a:endParaRPr>
          </a:p>
          <a:p>
            <a:pPr indent="0" lvl="0" marL="0" rtl="0" algn="l">
              <a:spcBef>
                <a:spcPts val="0"/>
              </a:spcBef>
              <a:spcAft>
                <a:spcPts val="0"/>
              </a:spcAft>
              <a:buNone/>
            </a:pPr>
            <a:r>
              <a:rPr lang="en"/>
              <a:t>Maintenance</a:t>
            </a:r>
            <a:endParaRPr/>
          </a:p>
        </p:txBody>
      </p:sp>
      <p:sp>
        <p:nvSpPr>
          <p:cNvPr id="120" name="Google Shape;120;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Maintenance stage is when the product is maintain to fix any new bugs or glitches. This stage relies heavily on the deployment stage as the errors and bugs found within the product are given back in feedback and then the maintenance stage can start when you identify the problems that need to be fixed.</a:t>
            </a:r>
            <a:endParaRPr/>
          </a:p>
          <a:p>
            <a:pPr indent="0" lvl="0" marL="0" rtl="0" algn="l">
              <a:spcBef>
                <a:spcPts val="1600"/>
              </a:spcBef>
              <a:spcAft>
                <a:spcPts val="1600"/>
              </a:spcAft>
              <a:buNone/>
            </a:pPr>
            <a:r>
              <a:t/>
            </a:r>
            <a:endParaRPr/>
          </a:p>
        </p:txBody>
      </p:sp>
      <p:sp>
        <p:nvSpPr>
          <p:cNvPr id="121" name="Google Shape;12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Economica"/>
                <a:ea typeface="Economica"/>
                <a:cs typeface="Economica"/>
                <a:sym typeface="Economica"/>
              </a:rPr>
              <a:t>‹#›</a:t>
            </a:fld>
            <a:endParaRPr>
              <a:solidFill>
                <a:schemeClr val="dk1"/>
              </a:solidFill>
              <a:latin typeface="Economica"/>
              <a:ea typeface="Economica"/>
              <a:cs typeface="Economica"/>
              <a:sym typeface="Economica"/>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